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58" r:id="rId3"/>
    <p:sldId id="259" r:id="rId4"/>
    <p:sldId id="260" r:id="rId5"/>
    <p:sldId id="261" r:id="rId6"/>
    <p:sldId id="262" r:id="rId7"/>
    <p:sldId id="267" r:id="rId8"/>
    <p:sldId id="268" r:id="rId9"/>
    <p:sldId id="263" r:id="rId10"/>
    <p:sldId id="264" r:id="rId11"/>
    <p:sldId id="265" r:id="rId12"/>
    <p:sldId id="266" r:id="rId13"/>
    <p:sldId id="269" r:id="rId14"/>
    <p:sldId id="270" r:id="rId1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55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B5D2C2-5BAE-4F01-B981-87C507D83B7D}" type="datetimeFigureOut">
              <a:rPr lang="es-ES" smtClean="0"/>
              <a:t>17/09/2013</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E190F0-723F-44FB-BBA7-433DAA454538}" type="slidenum">
              <a:rPr lang="es-ES" smtClean="0"/>
              <a:t>‹Nº›</a:t>
            </a:fld>
            <a:endParaRPr lang="es-ES"/>
          </a:p>
        </p:txBody>
      </p:sp>
    </p:spTree>
    <p:extLst>
      <p:ext uri="{BB962C8B-B14F-4D97-AF65-F5344CB8AC3E}">
        <p14:creationId xmlns:p14="http://schemas.microsoft.com/office/powerpoint/2010/main" val="2990362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200" b="1" kern="1200" dirty="0" smtClean="0">
                <a:solidFill>
                  <a:schemeClr val="tx1"/>
                </a:solidFill>
                <a:effectLst/>
                <a:latin typeface="+mn-lt"/>
                <a:ea typeface="+mn-ea"/>
                <a:cs typeface="+mn-cs"/>
              </a:rPr>
              <a:t>ÍNDICE DE CONTENIDO TEMÁTICO</a:t>
            </a:r>
            <a:endParaRPr lang="es-ES" sz="1200" kern="1200" dirty="0" smtClean="0">
              <a:solidFill>
                <a:schemeClr val="tx1"/>
              </a:solidFill>
              <a:effectLst/>
              <a:latin typeface="+mn-lt"/>
              <a:ea typeface="+mn-ea"/>
              <a:cs typeface="+mn-cs"/>
            </a:endParaRPr>
          </a:p>
          <a:p>
            <a:r>
              <a:rPr lang="es-ES" sz="1200" kern="1200" dirty="0" smtClean="0">
                <a:solidFill>
                  <a:schemeClr val="tx1"/>
                </a:solidFill>
                <a:effectLst/>
                <a:latin typeface="+mn-lt"/>
                <a:ea typeface="+mn-ea"/>
                <a:cs typeface="+mn-cs"/>
              </a:rPr>
              <a:t> </a:t>
            </a:r>
          </a:p>
          <a:p>
            <a:r>
              <a:rPr lang="es-ES" sz="1200" kern="1200" dirty="0" smtClean="0">
                <a:solidFill>
                  <a:schemeClr val="tx1"/>
                </a:solidFill>
                <a:effectLst/>
                <a:latin typeface="+mn-lt"/>
                <a:ea typeface="+mn-ea"/>
                <a:cs typeface="+mn-cs"/>
              </a:rPr>
              <a:t>INTRODUCCION</a:t>
            </a:r>
          </a:p>
          <a:p>
            <a:r>
              <a:rPr lang="es-ES" sz="1200" kern="1200" dirty="0" smtClean="0">
                <a:solidFill>
                  <a:schemeClr val="tx1"/>
                </a:solidFill>
                <a:effectLst/>
                <a:latin typeface="+mn-lt"/>
                <a:ea typeface="+mn-ea"/>
                <a:cs typeface="+mn-cs"/>
              </a:rPr>
              <a:t> </a:t>
            </a:r>
          </a:p>
          <a:p>
            <a:r>
              <a:rPr lang="es-ES" sz="1200" kern="1200" dirty="0" smtClean="0">
                <a:solidFill>
                  <a:schemeClr val="tx1"/>
                </a:solidFill>
                <a:effectLst/>
                <a:latin typeface="+mn-lt"/>
                <a:ea typeface="+mn-ea"/>
                <a:cs typeface="+mn-cs"/>
              </a:rPr>
              <a:t>1. JUSTIFICACIÓN</a:t>
            </a:r>
          </a:p>
          <a:p>
            <a:r>
              <a:rPr lang="es-ES" sz="1200" kern="1200" dirty="0" smtClean="0">
                <a:solidFill>
                  <a:schemeClr val="tx1"/>
                </a:solidFill>
                <a:effectLst/>
                <a:latin typeface="+mn-lt"/>
                <a:ea typeface="+mn-ea"/>
                <a:cs typeface="+mn-cs"/>
              </a:rPr>
              <a:t>2. COMPONENTE CONCEPTUAL</a:t>
            </a:r>
          </a:p>
          <a:p>
            <a:r>
              <a:rPr lang="es-ES" sz="1200" kern="1200" dirty="0" smtClean="0">
                <a:solidFill>
                  <a:schemeClr val="tx1"/>
                </a:solidFill>
                <a:effectLst/>
                <a:latin typeface="+mn-lt"/>
                <a:ea typeface="+mn-ea"/>
                <a:cs typeface="+mn-cs"/>
              </a:rPr>
              <a:t>2.1 Identificación de la Institución</a:t>
            </a:r>
          </a:p>
          <a:p>
            <a:r>
              <a:rPr lang="es-ES" sz="1200" kern="1200" dirty="0" smtClean="0">
                <a:solidFill>
                  <a:schemeClr val="tx1"/>
                </a:solidFill>
                <a:effectLst/>
                <a:latin typeface="+mn-lt"/>
                <a:ea typeface="+mn-ea"/>
                <a:cs typeface="+mn-cs"/>
              </a:rPr>
              <a:t>2.2 Reseña Histórica</a:t>
            </a:r>
          </a:p>
          <a:p>
            <a:r>
              <a:rPr lang="es-ES" sz="1200" kern="1200" dirty="0" smtClean="0">
                <a:solidFill>
                  <a:schemeClr val="tx1"/>
                </a:solidFill>
                <a:effectLst/>
                <a:latin typeface="+mn-lt"/>
                <a:ea typeface="+mn-ea"/>
                <a:cs typeface="+mn-cs"/>
              </a:rPr>
              <a:t>2.3 Diagnóstico</a:t>
            </a:r>
          </a:p>
          <a:p>
            <a:r>
              <a:rPr lang="es-ES" sz="1200" kern="1200" dirty="0" smtClean="0">
                <a:solidFill>
                  <a:schemeClr val="tx1"/>
                </a:solidFill>
                <a:effectLst/>
                <a:latin typeface="+mn-lt"/>
                <a:ea typeface="+mn-ea"/>
                <a:cs typeface="+mn-cs"/>
              </a:rPr>
              <a:t>2.4 Símbolos de la institución</a:t>
            </a:r>
          </a:p>
          <a:p>
            <a:r>
              <a:rPr lang="es-ES" sz="1200" kern="1200" dirty="0" smtClean="0">
                <a:solidFill>
                  <a:schemeClr val="tx1"/>
                </a:solidFill>
                <a:effectLst/>
                <a:latin typeface="+mn-lt"/>
                <a:ea typeface="+mn-ea"/>
                <a:cs typeface="+mn-cs"/>
              </a:rPr>
              <a:t>2.4.1 El Escudo</a:t>
            </a:r>
          </a:p>
          <a:p>
            <a:r>
              <a:rPr lang="es-ES" sz="1200" kern="1200" dirty="0" smtClean="0">
                <a:solidFill>
                  <a:schemeClr val="tx1"/>
                </a:solidFill>
                <a:effectLst/>
                <a:latin typeface="+mn-lt"/>
                <a:ea typeface="+mn-ea"/>
                <a:cs typeface="+mn-cs"/>
              </a:rPr>
              <a:t>2.4.2 La Bandera</a:t>
            </a:r>
          </a:p>
          <a:p>
            <a:r>
              <a:rPr lang="es-ES" sz="1200" kern="1200" dirty="0" smtClean="0">
                <a:solidFill>
                  <a:schemeClr val="tx1"/>
                </a:solidFill>
                <a:effectLst/>
                <a:latin typeface="+mn-lt"/>
                <a:ea typeface="+mn-ea"/>
                <a:cs typeface="+mn-cs"/>
              </a:rPr>
              <a:t>2.4.3 El Himno</a:t>
            </a:r>
          </a:p>
          <a:p>
            <a:r>
              <a:rPr lang="es-ES" sz="1200" kern="1200" dirty="0" smtClean="0">
                <a:solidFill>
                  <a:schemeClr val="tx1"/>
                </a:solidFill>
                <a:effectLst/>
                <a:latin typeface="+mn-lt"/>
                <a:ea typeface="+mn-ea"/>
                <a:cs typeface="+mn-cs"/>
              </a:rPr>
              <a:t>2.4.5 Organigrama  institucional</a:t>
            </a:r>
          </a:p>
          <a:p>
            <a:r>
              <a:rPr lang="es-ES" sz="1200" kern="1200" dirty="0" smtClean="0">
                <a:solidFill>
                  <a:schemeClr val="tx1"/>
                </a:solidFill>
                <a:effectLst/>
                <a:latin typeface="+mn-lt"/>
                <a:ea typeface="+mn-ea"/>
                <a:cs typeface="+mn-cs"/>
              </a:rPr>
              <a:t>2.5 Objetivos institucionales</a:t>
            </a:r>
          </a:p>
          <a:p>
            <a:r>
              <a:rPr lang="es-ES" sz="1200" kern="1200" dirty="0" smtClean="0">
                <a:solidFill>
                  <a:schemeClr val="tx1"/>
                </a:solidFill>
                <a:effectLst/>
                <a:latin typeface="+mn-lt"/>
                <a:ea typeface="+mn-ea"/>
                <a:cs typeface="+mn-cs"/>
              </a:rPr>
              <a:t>2.5.1 Objetivo general</a:t>
            </a:r>
          </a:p>
          <a:p>
            <a:r>
              <a:rPr lang="es-ES" sz="1200" kern="1200" dirty="0" smtClean="0">
                <a:solidFill>
                  <a:schemeClr val="tx1"/>
                </a:solidFill>
                <a:effectLst/>
                <a:latin typeface="+mn-lt"/>
                <a:ea typeface="+mn-ea"/>
                <a:cs typeface="+mn-cs"/>
              </a:rPr>
              <a:t>2.5.2 Objetivos específicos</a:t>
            </a:r>
          </a:p>
          <a:p>
            <a:r>
              <a:rPr lang="es-ES" sz="1200" kern="1200" dirty="0" smtClean="0">
                <a:solidFill>
                  <a:schemeClr val="tx1"/>
                </a:solidFill>
                <a:effectLst/>
                <a:latin typeface="+mn-lt"/>
                <a:ea typeface="+mn-ea"/>
                <a:cs typeface="+mn-cs"/>
              </a:rPr>
              <a:t> </a:t>
            </a:r>
          </a:p>
          <a:p>
            <a:endParaRPr lang="es-ES" dirty="0"/>
          </a:p>
        </p:txBody>
      </p:sp>
      <p:sp>
        <p:nvSpPr>
          <p:cNvPr id="4" name="3 Marcador de número de diapositiva"/>
          <p:cNvSpPr>
            <a:spLocks noGrp="1"/>
          </p:cNvSpPr>
          <p:nvPr>
            <p:ph type="sldNum" sz="quarter" idx="10"/>
          </p:nvPr>
        </p:nvSpPr>
        <p:spPr/>
        <p:txBody>
          <a:bodyPr/>
          <a:lstStyle/>
          <a:p>
            <a:fld id="{16E190F0-723F-44FB-BBA7-433DAA454538}" type="slidenum">
              <a:rPr lang="es-ES" smtClean="0"/>
              <a:t>2</a:t>
            </a:fld>
            <a:endParaRPr lang="es-ES"/>
          </a:p>
        </p:txBody>
      </p:sp>
    </p:spTree>
    <p:extLst>
      <p:ext uri="{BB962C8B-B14F-4D97-AF65-F5344CB8AC3E}">
        <p14:creationId xmlns:p14="http://schemas.microsoft.com/office/powerpoint/2010/main" val="1856285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8531835D-91A1-4710-B0B6-859747593392}" type="datetimeFigureOut">
              <a:rPr lang="es-ES" smtClean="0"/>
              <a:t>17/09/2013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49E65E-DD67-4124-982B-8C70ECD0A782}" type="slidenum">
              <a:rPr lang="es-ES" smtClean="0"/>
              <a:t>‹Nº›</a:t>
            </a:fld>
            <a:endParaRPr lang="es-ES"/>
          </a:p>
        </p:txBody>
      </p:sp>
    </p:spTree>
    <p:extLst>
      <p:ext uri="{BB962C8B-B14F-4D97-AF65-F5344CB8AC3E}">
        <p14:creationId xmlns:p14="http://schemas.microsoft.com/office/powerpoint/2010/main" val="17076000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531835D-91A1-4710-B0B6-859747593392}" type="datetimeFigureOut">
              <a:rPr lang="es-ES" smtClean="0"/>
              <a:t>17/09/2013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49E65E-DD67-4124-982B-8C70ECD0A782}" type="slidenum">
              <a:rPr lang="es-ES" smtClean="0"/>
              <a:t>‹Nº›</a:t>
            </a:fld>
            <a:endParaRPr lang="es-ES"/>
          </a:p>
        </p:txBody>
      </p:sp>
    </p:spTree>
    <p:extLst>
      <p:ext uri="{BB962C8B-B14F-4D97-AF65-F5344CB8AC3E}">
        <p14:creationId xmlns:p14="http://schemas.microsoft.com/office/powerpoint/2010/main" val="1697594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531835D-91A1-4710-B0B6-859747593392}" type="datetimeFigureOut">
              <a:rPr lang="es-ES" smtClean="0"/>
              <a:t>17/09/2013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49E65E-DD67-4124-982B-8C70ECD0A782}" type="slidenum">
              <a:rPr lang="es-ES" smtClean="0"/>
              <a:t>‹Nº›</a:t>
            </a:fld>
            <a:endParaRPr lang="es-ES"/>
          </a:p>
        </p:txBody>
      </p:sp>
    </p:spTree>
    <p:extLst>
      <p:ext uri="{BB962C8B-B14F-4D97-AF65-F5344CB8AC3E}">
        <p14:creationId xmlns:p14="http://schemas.microsoft.com/office/powerpoint/2010/main" val="1410198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8531835D-91A1-4710-B0B6-859747593392}" type="datetimeFigureOut">
              <a:rPr lang="es-ES" smtClean="0"/>
              <a:t>17/09/2013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49E65E-DD67-4124-982B-8C70ECD0A782}" type="slidenum">
              <a:rPr lang="es-ES" smtClean="0"/>
              <a:t>‹Nº›</a:t>
            </a:fld>
            <a:endParaRPr lang="es-ES"/>
          </a:p>
        </p:txBody>
      </p:sp>
    </p:spTree>
    <p:extLst>
      <p:ext uri="{BB962C8B-B14F-4D97-AF65-F5344CB8AC3E}">
        <p14:creationId xmlns:p14="http://schemas.microsoft.com/office/powerpoint/2010/main" val="3836228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531835D-91A1-4710-B0B6-859747593392}" type="datetimeFigureOut">
              <a:rPr lang="es-ES" smtClean="0"/>
              <a:t>17/09/2013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49E65E-DD67-4124-982B-8C70ECD0A782}" type="slidenum">
              <a:rPr lang="es-ES" smtClean="0"/>
              <a:t>‹Nº›</a:t>
            </a:fld>
            <a:endParaRPr lang="es-ES"/>
          </a:p>
        </p:txBody>
      </p:sp>
    </p:spTree>
    <p:extLst>
      <p:ext uri="{BB962C8B-B14F-4D97-AF65-F5344CB8AC3E}">
        <p14:creationId xmlns:p14="http://schemas.microsoft.com/office/powerpoint/2010/main" val="4108604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8531835D-91A1-4710-B0B6-859747593392}" type="datetimeFigureOut">
              <a:rPr lang="es-ES" smtClean="0"/>
              <a:t>17/09/2013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E49E65E-DD67-4124-982B-8C70ECD0A782}" type="slidenum">
              <a:rPr lang="es-ES" smtClean="0"/>
              <a:t>‹Nº›</a:t>
            </a:fld>
            <a:endParaRPr lang="es-ES"/>
          </a:p>
        </p:txBody>
      </p:sp>
    </p:spTree>
    <p:extLst>
      <p:ext uri="{BB962C8B-B14F-4D97-AF65-F5344CB8AC3E}">
        <p14:creationId xmlns:p14="http://schemas.microsoft.com/office/powerpoint/2010/main" val="3827597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8531835D-91A1-4710-B0B6-859747593392}" type="datetimeFigureOut">
              <a:rPr lang="es-ES" smtClean="0"/>
              <a:t>17/09/2013</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FE49E65E-DD67-4124-982B-8C70ECD0A782}" type="slidenum">
              <a:rPr lang="es-ES" smtClean="0"/>
              <a:t>‹Nº›</a:t>
            </a:fld>
            <a:endParaRPr lang="es-ES"/>
          </a:p>
        </p:txBody>
      </p:sp>
    </p:spTree>
    <p:extLst>
      <p:ext uri="{BB962C8B-B14F-4D97-AF65-F5344CB8AC3E}">
        <p14:creationId xmlns:p14="http://schemas.microsoft.com/office/powerpoint/2010/main" val="3070796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8531835D-91A1-4710-B0B6-859747593392}" type="datetimeFigureOut">
              <a:rPr lang="es-ES" smtClean="0"/>
              <a:t>17/09/2013</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FE49E65E-DD67-4124-982B-8C70ECD0A782}" type="slidenum">
              <a:rPr lang="es-ES" smtClean="0"/>
              <a:t>‹Nº›</a:t>
            </a:fld>
            <a:endParaRPr lang="es-ES"/>
          </a:p>
        </p:txBody>
      </p:sp>
    </p:spTree>
    <p:extLst>
      <p:ext uri="{BB962C8B-B14F-4D97-AF65-F5344CB8AC3E}">
        <p14:creationId xmlns:p14="http://schemas.microsoft.com/office/powerpoint/2010/main" val="281896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531835D-91A1-4710-B0B6-859747593392}" type="datetimeFigureOut">
              <a:rPr lang="es-ES" smtClean="0"/>
              <a:t>17/09/2013</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FE49E65E-DD67-4124-982B-8C70ECD0A782}" type="slidenum">
              <a:rPr lang="es-ES" smtClean="0"/>
              <a:t>‹Nº›</a:t>
            </a:fld>
            <a:endParaRPr lang="es-ES"/>
          </a:p>
        </p:txBody>
      </p:sp>
    </p:spTree>
    <p:extLst>
      <p:ext uri="{BB962C8B-B14F-4D97-AF65-F5344CB8AC3E}">
        <p14:creationId xmlns:p14="http://schemas.microsoft.com/office/powerpoint/2010/main" val="4049182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531835D-91A1-4710-B0B6-859747593392}" type="datetimeFigureOut">
              <a:rPr lang="es-ES" smtClean="0"/>
              <a:t>17/09/2013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E49E65E-DD67-4124-982B-8C70ECD0A782}" type="slidenum">
              <a:rPr lang="es-ES" smtClean="0"/>
              <a:t>‹Nº›</a:t>
            </a:fld>
            <a:endParaRPr lang="es-ES"/>
          </a:p>
        </p:txBody>
      </p:sp>
    </p:spTree>
    <p:extLst>
      <p:ext uri="{BB962C8B-B14F-4D97-AF65-F5344CB8AC3E}">
        <p14:creationId xmlns:p14="http://schemas.microsoft.com/office/powerpoint/2010/main" val="3773012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531835D-91A1-4710-B0B6-859747593392}" type="datetimeFigureOut">
              <a:rPr lang="es-ES" smtClean="0"/>
              <a:t>17/09/2013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E49E65E-DD67-4124-982B-8C70ECD0A782}" type="slidenum">
              <a:rPr lang="es-ES" smtClean="0"/>
              <a:t>‹Nº›</a:t>
            </a:fld>
            <a:endParaRPr lang="es-ES"/>
          </a:p>
        </p:txBody>
      </p:sp>
    </p:spTree>
    <p:extLst>
      <p:ext uri="{BB962C8B-B14F-4D97-AF65-F5344CB8AC3E}">
        <p14:creationId xmlns:p14="http://schemas.microsoft.com/office/powerpoint/2010/main" val="2651706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31835D-91A1-4710-B0B6-859747593392}" type="datetimeFigureOut">
              <a:rPr lang="es-ES" smtClean="0"/>
              <a:t>17/09/2013</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49E65E-DD67-4124-982B-8C70ECD0A782}" type="slidenum">
              <a:rPr lang="es-ES" smtClean="0"/>
              <a:t>‹Nº›</a:t>
            </a:fld>
            <a:endParaRPr lang="es-ES"/>
          </a:p>
        </p:txBody>
      </p:sp>
    </p:spTree>
    <p:extLst>
      <p:ext uri="{BB962C8B-B14F-4D97-AF65-F5344CB8AC3E}">
        <p14:creationId xmlns:p14="http://schemas.microsoft.com/office/powerpoint/2010/main" val="38564110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1143000"/>
          </a:xfrm>
        </p:spPr>
        <p:txBody>
          <a:bodyPr>
            <a:normAutofit fontScale="90000"/>
          </a:bodyPr>
          <a:lstStyle/>
          <a:p>
            <a:r>
              <a:rPr lang="es-ES" dirty="0"/>
              <a:t/>
            </a:r>
            <a:br>
              <a:rPr lang="es-ES" dirty="0"/>
            </a:br>
            <a:r>
              <a:rPr lang="es-ES" sz="3100" b="1" dirty="0" smtClean="0"/>
              <a:t>PROYECTO EDUCATIVO  INSTITUCIONAL</a:t>
            </a:r>
            <a:r>
              <a:rPr lang="es-ES" sz="3100" dirty="0" smtClean="0"/>
              <a:t/>
            </a:r>
            <a:br>
              <a:rPr lang="es-ES" sz="3100" dirty="0" smtClean="0"/>
            </a:br>
            <a:r>
              <a:rPr lang="es-ES" sz="3100" b="1" dirty="0" smtClean="0"/>
              <a:t>P . E  . I </a:t>
            </a:r>
            <a:r>
              <a:rPr lang="es-ES" b="1" dirty="0" smtClean="0"/>
              <a:t>. </a:t>
            </a:r>
            <a:r>
              <a:rPr lang="es-ES" b="1" dirty="0"/>
              <a:t> </a:t>
            </a:r>
            <a:r>
              <a:rPr lang="es-ES" dirty="0"/>
              <a:t/>
            </a:r>
            <a:br>
              <a:rPr lang="es-ES" dirty="0"/>
            </a:br>
            <a:endParaRPr lang="es-ES" dirty="0"/>
          </a:p>
        </p:txBody>
      </p:sp>
      <p:pic>
        <p:nvPicPr>
          <p:cNvPr id="4" name="3 Marcador de contenido"/>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09018" y="1600200"/>
            <a:ext cx="4525963" cy="4525963"/>
          </a:xfrm>
          <a:prstGeom prst="rect">
            <a:avLst/>
          </a:prstGeom>
          <a:solidFill>
            <a:srgbClr val="FFFFFF"/>
          </a:solidFill>
        </p:spPr>
      </p:pic>
    </p:spTree>
    <p:extLst>
      <p:ext uri="{BB962C8B-B14F-4D97-AF65-F5344CB8AC3E}">
        <p14:creationId xmlns:p14="http://schemas.microsoft.com/office/powerpoint/2010/main" val="34772989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899592" y="1305342"/>
            <a:ext cx="7272808" cy="4339650"/>
          </a:xfrm>
          <a:prstGeom prst="rect">
            <a:avLst/>
          </a:prstGeom>
        </p:spPr>
        <p:txBody>
          <a:bodyPr wrap="square">
            <a:spAutoFit/>
          </a:bodyPr>
          <a:lstStyle/>
          <a:p>
            <a:pPr algn="just"/>
            <a:r>
              <a:rPr lang="pt-BR" b="1" dirty="0"/>
              <a:t>7.4  MODELOS PEDAGÓGICOS: </a:t>
            </a:r>
            <a:r>
              <a:rPr lang="es-ES" b="1" dirty="0"/>
              <a:t>Social – Cognitivo</a:t>
            </a:r>
            <a:endParaRPr lang="es-ES" dirty="0"/>
          </a:p>
          <a:p>
            <a:pPr algn="just"/>
            <a:r>
              <a:rPr lang="es-CO" dirty="0"/>
              <a:t> </a:t>
            </a:r>
            <a:endParaRPr lang="es-ES" dirty="0"/>
          </a:p>
          <a:p>
            <a:pPr algn="just"/>
            <a:r>
              <a:rPr lang="es-ES" dirty="0"/>
              <a:t>El </a:t>
            </a:r>
            <a:r>
              <a:rPr lang="es-ES" sz="2400" dirty="0"/>
              <a:t>modelo pedagógico social cognitivo a emplearse en este establecimiento educativo inspira el desarrollo de un currículo cuya meta consiste en el desarrollo integral y pleno de los educandos en función de los contextos en los cuales interactúa, en especial el propio. En este orden de ideas cabe destacar la necesidad de la promoción de educandos competentes en el saber, el hacer, el convivir y el ser, a través del cual se aprenda a aprender, a obrar y a sentir de manera autónoma, libre, responsable y trascendente</a:t>
            </a:r>
            <a:r>
              <a:rPr lang="es-ES" dirty="0"/>
              <a:t>.</a:t>
            </a:r>
          </a:p>
        </p:txBody>
      </p:sp>
    </p:spTree>
    <p:extLst>
      <p:ext uri="{BB962C8B-B14F-4D97-AF65-F5344CB8AC3E}">
        <p14:creationId xmlns:p14="http://schemas.microsoft.com/office/powerpoint/2010/main" val="30200760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11560" y="692696"/>
            <a:ext cx="7776864" cy="6186309"/>
          </a:xfrm>
          <a:prstGeom prst="rect">
            <a:avLst/>
          </a:prstGeom>
        </p:spPr>
        <p:txBody>
          <a:bodyPr wrap="square">
            <a:spAutoFit/>
          </a:bodyPr>
          <a:lstStyle/>
          <a:p>
            <a:pPr algn="just"/>
            <a:r>
              <a:rPr lang="es-ES" sz="2400" dirty="0"/>
              <a:t>A través de este modelo la escuela pretende configurarse como un agente de cambio cuyo encargo social ha de estar enfocado hacia el trabajo en equipo, en procura de construir un mundo mejor, donde el concepto del bien común prime sobre los intereses particulares. En tal sentido el quehacer pedagógico debe estar enfocado hacia la transformación positiva de la sociedad, del entorno y de todo aquello que tenga que ver con el ser humano</a:t>
            </a:r>
            <a:r>
              <a:rPr lang="es-ES" sz="2400" dirty="0" smtClean="0"/>
              <a:t>.</a:t>
            </a:r>
          </a:p>
          <a:p>
            <a:pPr algn="just"/>
            <a:endParaRPr lang="es-ES_tradnl" sz="2400" dirty="0"/>
          </a:p>
          <a:p>
            <a:pPr algn="just"/>
            <a:endParaRPr lang="es-ES" sz="2400" dirty="0" smtClean="0"/>
          </a:p>
          <a:p>
            <a:pPr algn="just"/>
            <a:r>
              <a:rPr lang="es-ES" sz="2400" dirty="0"/>
              <a:t>Por otro lado, conviene señalar que las experiencias educativas que se susciten en el establecimiento educativo deben ser estimuladas por el fortalecimiento científico a través del diálogo, la crítica constructiva, la confrontación y la acción compartida en la práctica social.</a:t>
            </a:r>
          </a:p>
          <a:p>
            <a:pPr algn="just"/>
            <a:endParaRPr lang="es-ES" dirty="0"/>
          </a:p>
          <a:p>
            <a:pPr algn="just"/>
            <a:r>
              <a:rPr lang="es-ES" dirty="0"/>
              <a:t> </a:t>
            </a:r>
          </a:p>
        </p:txBody>
      </p:sp>
    </p:spTree>
    <p:extLst>
      <p:ext uri="{BB962C8B-B14F-4D97-AF65-F5344CB8AC3E}">
        <p14:creationId xmlns:p14="http://schemas.microsoft.com/office/powerpoint/2010/main" val="7150215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43608" y="889844"/>
            <a:ext cx="7056784" cy="4770537"/>
          </a:xfrm>
          <a:prstGeom prst="rect">
            <a:avLst/>
          </a:prstGeom>
        </p:spPr>
        <p:txBody>
          <a:bodyPr wrap="square">
            <a:spAutoFit/>
          </a:bodyPr>
          <a:lstStyle/>
          <a:p>
            <a:pPr algn="ctr"/>
            <a:r>
              <a:rPr lang="es-ES_tradnl" sz="2000" dirty="0"/>
              <a:t>AGENDA DE TRABAJO</a:t>
            </a:r>
            <a:endParaRPr lang="es-ES" sz="2000" dirty="0"/>
          </a:p>
          <a:p>
            <a:endParaRPr lang="es-ES" sz="2000" dirty="0"/>
          </a:p>
          <a:p>
            <a:r>
              <a:rPr lang="es-ES_tradnl" sz="2000" dirty="0"/>
              <a:t>1</a:t>
            </a:r>
            <a:r>
              <a:rPr lang="es-ES_tradnl" sz="2400" dirty="0" smtClean="0"/>
              <a:t>. </a:t>
            </a:r>
            <a:r>
              <a:rPr lang="es-ES_tradnl" sz="2400" dirty="0"/>
              <a:t>Seguimiento al proyecto Educativo Institucional  PEI.</a:t>
            </a:r>
            <a:endParaRPr lang="es-ES" sz="2400" dirty="0"/>
          </a:p>
          <a:p>
            <a:pPr lvl="0"/>
            <a:r>
              <a:rPr lang="es-ES_tradnl" sz="2400" dirty="0"/>
              <a:t>14  Puntos del </a:t>
            </a:r>
            <a:r>
              <a:rPr lang="es-ES_tradnl" sz="2400" dirty="0" smtClean="0"/>
              <a:t>PEI.</a:t>
            </a:r>
            <a:r>
              <a:rPr lang="es-ES" sz="2400" dirty="0"/>
              <a:t> </a:t>
            </a:r>
            <a:r>
              <a:rPr lang="es-ES" sz="2400" dirty="0" smtClean="0"/>
              <a:t> </a:t>
            </a:r>
            <a:r>
              <a:rPr lang="es-ES_tradnl" sz="2400" dirty="0" smtClean="0"/>
              <a:t>Modelo </a:t>
            </a:r>
            <a:r>
              <a:rPr lang="es-ES_tradnl" sz="2400" dirty="0"/>
              <a:t>Pedagógico  </a:t>
            </a:r>
            <a:endParaRPr lang="es-ES_tradnl" sz="2400" dirty="0" smtClean="0"/>
          </a:p>
          <a:p>
            <a:pPr lvl="0"/>
            <a:r>
              <a:rPr lang="es-ES_tradnl" sz="2400" dirty="0" smtClean="0"/>
              <a:t>2. </a:t>
            </a:r>
            <a:r>
              <a:rPr lang="es-ES_tradnl" sz="2400" dirty="0"/>
              <a:t>Plan de Mejoramiento Institucional PMI.</a:t>
            </a:r>
            <a:endParaRPr lang="es-ES" sz="2400" dirty="0"/>
          </a:p>
          <a:p>
            <a:r>
              <a:rPr lang="es-ES_tradnl" sz="2400" dirty="0"/>
              <a:t>3</a:t>
            </a:r>
            <a:r>
              <a:rPr lang="es-ES_tradnl" sz="2400" dirty="0" smtClean="0"/>
              <a:t>. </a:t>
            </a:r>
            <a:r>
              <a:rPr lang="es-ES_tradnl" sz="2400" dirty="0"/>
              <a:t>Sistema Institucional de Evaluación SIE</a:t>
            </a:r>
            <a:r>
              <a:rPr lang="es-ES_tradnl" sz="2400" dirty="0" smtClean="0"/>
              <a:t>.</a:t>
            </a:r>
            <a:endParaRPr lang="es-ES" sz="2400" dirty="0"/>
          </a:p>
          <a:p>
            <a:r>
              <a:rPr lang="es-ES_tradnl" sz="2400" dirty="0"/>
              <a:t>4</a:t>
            </a:r>
            <a:r>
              <a:rPr lang="es-ES_tradnl" sz="2400" dirty="0" smtClean="0"/>
              <a:t>. </a:t>
            </a:r>
            <a:r>
              <a:rPr lang="es-ES_tradnl" sz="2400" dirty="0"/>
              <a:t>Autoevaluación Institucional.</a:t>
            </a:r>
            <a:endParaRPr lang="es-ES" sz="2400" dirty="0"/>
          </a:p>
          <a:p>
            <a:r>
              <a:rPr lang="es-ES_tradnl" sz="2400" dirty="0"/>
              <a:t>5</a:t>
            </a:r>
            <a:r>
              <a:rPr lang="es-ES_tradnl" sz="2400" dirty="0" smtClean="0"/>
              <a:t>.  </a:t>
            </a:r>
            <a:r>
              <a:rPr lang="es-ES_tradnl" sz="2400" dirty="0"/>
              <a:t>Gobierno Escolar.</a:t>
            </a:r>
            <a:endParaRPr lang="es-ES" sz="2400" dirty="0"/>
          </a:p>
          <a:p>
            <a:r>
              <a:rPr lang="es-ES_tradnl" sz="2400" dirty="0"/>
              <a:t>6</a:t>
            </a:r>
            <a:r>
              <a:rPr lang="es-ES_tradnl" sz="2400" dirty="0" smtClean="0"/>
              <a:t>. </a:t>
            </a:r>
            <a:r>
              <a:rPr lang="es-ES_tradnl" sz="2400" dirty="0"/>
              <a:t>conformar el comité de convivencia y gratuidad de la Educación en los E.E.</a:t>
            </a:r>
            <a:endParaRPr lang="es-ES" sz="2400" dirty="0"/>
          </a:p>
          <a:p>
            <a:r>
              <a:rPr lang="es-ES_tradnl" sz="2400" dirty="0"/>
              <a:t>7</a:t>
            </a:r>
            <a:r>
              <a:rPr lang="es-ES_tradnl" sz="2400" dirty="0" smtClean="0"/>
              <a:t>. </a:t>
            </a:r>
            <a:r>
              <a:rPr lang="es-ES_tradnl" sz="2400" dirty="0"/>
              <a:t>Rendición de Cuentas Recursos de Gratuidad a la comunidad</a:t>
            </a:r>
            <a:r>
              <a:rPr lang="es-ES_tradnl" sz="2400" dirty="0" smtClean="0"/>
              <a:t>.</a:t>
            </a:r>
          </a:p>
          <a:p>
            <a:endParaRPr lang="es-ES_tradnl" sz="2400" dirty="0"/>
          </a:p>
        </p:txBody>
      </p:sp>
    </p:spTree>
    <p:extLst>
      <p:ext uri="{BB962C8B-B14F-4D97-AF65-F5344CB8AC3E}">
        <p14:creationId xmlns:p14="http://schemas.microsoft.com/office/powerpoint/2010/main" val="1834319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502239004"/>
              </p:ext>
            </p:extLst>
          </p:nvPr>
        </p:nvGraphicFramePr>
        <p:xfrm>
          <a:off x="457200" y="1052734"/>
          <a:ext cx="8229600" cy="4789349"/>
        </p:xfrm>
        <a:graphic>
          <a:graphicData uri="http://schemas.openxmlformats.org/drawingml/2006/table">
            <a:tbl>
              <a:tblPr firstRow="1" firstCol="1" bandRow="1"/>
              <a:tblGrid>
                <a:gridCol w="3304120"/>
                <a:gridCol w="1023299"/>
                <a:gridCol w="977819"/>
                <a:gridCol w="977819"/>
                <a:gridCol w="1946543"/>
              </a:tblGrid>
              <a:tr h="435860">
                <a:tc gridSpan="5">
                  <a:txBody>
                    <a:bodyPr/>
                    <a:lstStyle/>
                    <a:p>
                      <a:pPr algn="l">
                        <a:lnSpc>
                          <a:spcPct val="115000"/>
                        </a:lnSpc>
                        <a:spcAft>
                          <a:spcPts val="0"/>
                        </a:spcAft>
                      </a:pPr>
                      <a:r>
                        <a:rPr lang="es-ES" sz="1000" b="1">
                          <a:effectLst/>
                          <a:latin typeface="Calibri"/>
                          <a:ea typeface="Calibri"/>
                          <a:cs typeface="Times New Roman"/>
                        </a:rPr>
                        <a:t>Seguimiento al  Sistema Institucional de Evaluación de los Estudiantes en los  Establecimientos Educativos  oficiales de los Municipios no certificados  del Departamento con base en el Decreto 1290 de 2009</a:t>
                      </a: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75177">
                <a:tc>
                  <a:txBody>
                    <a:bodyPr/>
                    <a:lstStyle/>
                    <a:p>
                      <a:pPr algn="l">
                        <a:lnSpc>
                          <a:spcPct val="115000"/>
                        </a:lnSpc>
                        <a:spcAft>
                          <a:spcPts val="0"/>
                        </a:spcAft>
                      </a:pPr>
                      <a:r>
                        <a:rPr lang="es-ES" sz="1000" b="1">
                          <a:effectLst/>
                          <a:latin typeface="Calibri"/>
                          <a:ea typeface="Calibri"/>
                          <a:cs typeface="Times New Roman"/>
                        </a:rPr>
                        <a:t> Nombre del Establecimiento Educativo</a:t>
                      </a: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l">
                        <a:lnSpc>
                          <a:spcPct val="115000"/>
                        </a:lnSpc>
                        <a:spcAft>
                          <a:spcPts val="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r>
              <a:tr h="223777">
                <a:tc>
                  <a:txBody>
                    <a:bodyPr/>
                    <a:lstStyle/>
                    <a:p>
                      <a:pPr algn="l">
                        <a:lnSpc>
                          <a:spcPct val="115000"/>
                        </a:lnSpc>
                        <a:spcAft>
                          <a:spcPts val="0"/>
                        </a:spcAft>
                      </a:pPr>
                      <a:r>
                        <a:rPr lang="es-ES" sz="1000" b="1">
                          <a:effectLst/>
                          <a:latin typeface="Calibri"/>
                          <a:ea typeface="Calibri"/>
                          <a:cs typeface="Times New Roman"/>
                        </a:rPr>
                        <a:t>Municipio </a:t>
                      </a:r>
                      <a:endParaRPr lang="es-ES" sz="1000">
                        <a:effectLst/>
                        <a:latin typeface="Calibri"/>
                        <a:ea typeface="Calibri"/>
                        <a:cs typeface="Times New Roman"/>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l">
                        <a:lnSpc>
                          <a:spcPct val="115000"/>
                        </a:lnSpc>
                        <a:spcAft>
                          <a:spcPts val="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r>
              <a:tr h="223777">
                <a:tc>
                  <a:txBody>
                    <a:bodyPr/>
                    <a:lstStyle/>
                    <a:p>
                      <a:pPr algn="l">
                        <a:lnSpc>
                          <a:spcPct val="115000"/>
                        </a:lnSpc>
                        <a:spcAft>
                          <a:spcPts val="0"/>
                        </a:spcAft>
                      </a:pPr>
                      <a:r>
                        <a:rPr lang="es-ES" sz="1000" b="1">
                          <a:effectLst/>
                          <a:latin typeface="Calibri"/>
                          <a:ea typeface="Calibri"/>
                          <a:cs typeface="Times New Roman"/>
                        </a:rPr>
                        <a:t>Fecha</a:t>
                      </a: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l">
                        <a:lnSpc>
                          <a:spcPct val="115000"/>
                        </a:lnSpc>
                        <a:spcAft>
                          <a:spcPts val="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r>
              <a:tr h="223777">
                <a:tc>
                  <a:txBody>
                    <a:bodyPr/>
                    <a:lstStyle/>
                    <a:p>
                      <a:pPr algn="l">
                        <a:lnSpc>
                          <a:spcPct val="115000"/>
                        </a:lnSpc>
                        <a:spcAft>
                          <a:spcPts val="0"/>
                        </a:spcAft>
                      </a:pPr>
                      <a:r>
                        <a:rPr lang="es-ES" sz="1000" b="1">
                          <a:effectLst/>
                          <a:latin typeface="Calibri"/>
                          <a:ea typeface="Calibri"/>
                          <a:cs typeface="Times New Roman"/>
                        </a:rPr>
                        <a:t>Elementos que constituyen el SIE – Art. 4</a:t>
                      </a: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b="1">
                          <a:effectLst/>
                          <a:latin typeface="Calibri"/>
                          <a:ea typeface="Calibri"/>
                          <a:cs typeface="Times New Roman"/>
                        </a:rPr>
                        <a:t>AVANCE EN %</a:t>
                      </a:r>
                      <a:endParaRPr lang="es-ES" sz="1000">
                        <a:effectLst/>
                        <a:latin typeface="Calibri"/>
                        <a:ea typeface="Calibri"/>
                        <a:cs typeface="Times New Roman"/>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b="1">
                          <a:effectLst/>
                          <a:latin typeface="Calibri"/>
                          <a:ea typeface="Calibri"/>
                          <a:cs typeface="Times New Roman"/>
                        </a:rPr>
                        <a:t>LOGROS</a:t>
                      </a:r>
                      <a:endParaRPr lang="es-ES" sz="1000">
                        <a:effectLst/>
                        <a:latin typeface="Calibri"/>
                        <a:ea typeface="Calibri"/>
                        <a:cs typeface="Times New Roman"/>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b="1">
                          <a:effectLst/>
                          <a:latin typeface="Calibri"/>
                          <a:ea typeface="Calibri"/>
                          <a:cs typeface="Times New Roman"/>
                        </a:rPr>
                        <a:t>DIFICULTADES</a:t>
                      </a:r>
                      <a:endParaRPr lang="es-ES" sz="1000">
                        <a:effectLst/>
                        <a:latin typeface="Calibri"/>
                        <a:ea typeface="Calibri"/>
                        <a:cs typeface="Times New Roman"/>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b="1">
                          <a:effectLst/>
                          <a:latin typeface="Calibri"/>
                          <a:ea typeface="Calibri"/>
                          <a:cs typeface="Times New Roman"/>
                        </a:rPr>
                        <a:t>EVIDENCIAS</a:t>
                      </a:r>
                      <a:endParaRPr lang="es-ES" sz="1000">
                        <a:effectLst/>
                        <a:latin typeface="Calibri"/>
                        <a:ea typeface="Calibri"/>
                        <a:cs typeface="Times New Roman"/>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467">
                <a:tc>
                  <a:txBody>
                    <a:bodyPr/>
                    <a:lstStyle/>
                    <a:p>
                      <a:pPr algn="l">
                        <a:lnSpc>
                          <a:spcPct val="115000"/>
                        </a:lnSpc>
                        <a:spcAft>
                          <a:spcPts val="0"/>
                        </a:spcAft>
                      </a:pPr>
                      <a:r>
                        <a:rPr lang="es-ES" sz="1000">
                          <a:effectLst/>
                          <a:latin typeface="Calibri"/>
                          <a:ea typeface="Calibri"/>
                          <a:cs typeface="Times New Roman"/>
                        </a:rPr>
                        <a:t>1-Criterios de evaluación y promoción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effectLst/>
                        <a:latin typeface="Calibri"/>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100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100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100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5860">
                <a:tc>
                  <a:txBody>
                    <a:bodyPr/>
                    <a:lstStyle/>
                    <a:p>
                      <a:pPr algn="l">
                        <a:lnSpc>
                          <a:spcPct val="115000"/>
                        </a:lnSpc>
                        <a:spcAft>
                          <a:spcPts val="0"/>
                        </a:spcAft>
                      </a:pPr>
                      <a:r>
                        <a:rPr lang="es-ES" sz="1000">
                          <a:effectLst/>
                          <a:latin typeface="Calibri"/>
                          <a:ea typeface="Calibri"/>
                          <a:cs typeface="Times New Roman"/>
                        </a:rPr>
                        <a:t>2-Escala de valoración institucional y equivalencia con la escala nacional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100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100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100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100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5860">
                <a:tc>
                  <a:txBody>
                    <a:bodyPr/>
                    <a:lstStyle/>
                    <a:p>
                      <a:pPr algn="l">
                        <a:lnSpc>
                          <a:spcPct val="115000"/>
                        </a:lnSpc>
                        <a:spcAft>
                          <a:spcPts val="0"/>
                        </a:spcAft>
                      </a:pPr>
                      <a:r>
                        <a:rPr lang="es-ES" sz="1000">
                          <a:effectLst/>
                          <a:latin typeface="Calibri"/>
                          <a:ea typeface="Calibri"/>
                          <a:cs typeface="Times New Roman"/>
                        </a:rPr>
                        <a:t>3-Estrategias de valoración integral de los desempeños de los estudiantes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5860">
                <a:tc>
                  <a:txBody>
                    <a:bodyPr/>
                    <a:lstStyle/>
                    <a:p>
                      <a:pPr algn="l">
                        <a:lnSpc>
                          <a:spcPct val="115000"/>
                        </a:lnSpc>
                        <a:spcAft>
                          <a:spcPts val="0"/>
                        </a:spcAft>
                      </a:pPr>
                      <a:r>
                        <a:rPr lang="es-ES" sz="1000">
                          <a:effectLst/>
                          <a:latin typeface="Calibri"/>
                          <a:ea typeface="Calibri"/>
                          <a:cs typeface="Times New Roman"/>
                        </a:rPr>
                        <a:t>4-Acciones de seguimiento para el mejoramiento de los desempeños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177">
                <a:tc>
                  <a:txBody>
                    <a:bodyPr/>
                    <a:lstStyle/>
                    <a:p>
                      <a:pPr algn="l">
                        <a:lnSpc>
                          <a:spcPct val="115000"/>
                        </a:lnSpc>
                        <a:spcAft>
                          <a:spcPts val="0"/>
                        </a:spcAft>
                      </a:pPr>
                      <a:r>
                        <a:rPr lang="es-ES" sz="1000">
                          <a:effectLst/>
                          <a:latin typeface="Calibri"/>
                          <a:ea typeface="Calibri"/>
                          <a:cs typeface="Times New Roman"/>
                        </a:rPr>
                        <a:t>5-Procesos de autoevaluación de los estudiantes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effectLst/>
                        <a:latin typeface="Calibri"/>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5860">
                <a:tc>
                  <a:txBody>
                    <a:bodyPr/>
                    <a:lstStyle/>
                    <a:p>
                      <a:pPr algn="l">
                        <a:lnSpc>
                          <a:spcPct val="115000"/>
                        </a:lnSpc>
                        <a:spcAft>
                          <a:spcPts val="0"/>
                        </a:spcAft>
                      </a:pPr>
                      <a:r>
                        <a:rPr lang="es-ES" sz="1000">
                          <a:effectLst/>
                          <a:latin typeface="Calibri"/>
                          <a:ea typeface="Calibri"/>
                          <a:cs typeface="Times New Roman"/>
                        </a:rPr>
                        <a:t>6-Estrategias de apoyo para resolver situaciones pedagógicas pendientes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effectLst/>
                        <a:latin typeface="Calibri"/>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s-ES" sz="1000">
                          <a:effectLst/>
                          <a:latin typeface="Calibri"/>
                          <a:ea typeface="Calibri"/>
                          <a:cs typeface="Times New Roman"/>
                        </a:rPr>
                        <a:t>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5860">
                <a:tc>
                  <a:txBody>
                    <a:bodyPr/>
                    <a:lstStyle/>
                    <a:p>
                      <a:pPr algn="l">
                        <a:lnSpc>
                          <a:spcPct val="115000"/>
                        </a:lnSpc>
                        <a:spcAft>
                          <a:spcPts val="0"/>
                        </a:spcAft>
                      </a:pPr>
                      <a:r>
                        <a:rPr lang="es-ES" sz="1000">
                          <a:effectLst/>
                          <a:latin typeface="Calibri"/>
                          <a:ea typeface="Calibri"/>
                          <a:cs typeface="Times New Roman"/>
                        </a:rPr>
                        <a:t>7-Acciones para que Los docentes y directivos cumplan </a:t>
                      </a:r>
                    </a:p>
                    <a:p>
                      <a:pPr algn="l">
                        <a:lnSpc>
                          <a:spcPct val="115000"/>
                        </a:lnSpc>
                        <a:spcAft>
                          <a:spcPts val="0"/>
                        </a:spcAft>
                      </a:pPr>
                      <a:r>
                        <a:rPr lang="es-ES" sz="1000">
                          <a:effectLst/>
                          <a:latin typeface="Calibri"/>
                          <a:ea typeface="Calibri"/>
                          <a:cs typeface="Times New Roman"/>
                        </a:rPr>
                        <a:t>los procesos del SIEPE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effectLst/>
                        <a:latin typeface="Calibri"/>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effectLst/>
                        <a:latin typeface="Calibri"/>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effectLst/>
                        <a:latin typeface="Calibri"/>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effectLst/>
                        <a:latin typeface="Calibri"/>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5177">
                <a:tc>
                  <a:txBody>
                    <a:bodyPr/>
                    <a:lstStyle/>
                    <a:p>
                      <a:pPr algn="l">
                        <a:lnSpc>
                          <a:spcPct val="115000"/>
                        </a:lnSpc>
                        <a:spcAft>
                          <a:spcPts val="0"/>
                        </a:spcAft>
                      </a:pPr>
                      <a:r>
                        <a:rPr lang="es-ES" sz="1000">
                          <a:effectLst/>
                          <a:latin typeface="Calibri"/>
                          <a:ea typeface="Calibri"/>
                          <a:cs typeface="Times New Roman"/>
                        </a:rPr>
                        <a:t>8-Estructura y periodicidad de los informes Art. 4.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effectLst/>
                        <a:latin typeface="Calibri"/>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effectLst/>
                        <a:latin typeface="Calibri"/>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effectLst/>
                        <a:latin typeface="Calibri"/>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effectLst/>
                        <a:latin typeface="Calibri"/>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5860">
                <a:tc>
                  <a:txBody>
                    <a:bodyPr/>
                    <a:lstStyle/>
                    <a:p>
                      <a:pPr algn="l">
                        <a:lnSpc>
                          <a:spcPct val="115000"/>
                        </a:lnSpc>
                        <a:spcAft>
                          <a:spcPts val="0"/>
                        </a:spcAft>
                      </a:pPr>
                      <a:r>
                        <a:rPr lang="es-ES" sz="1000">
                          <a:effectLst/>
                          <a:latin typeface="Calibri"/>
                          <a:ea typeface="Calibri"/>
                          <a:cs typeface="Times New Roman"/>
                        </a:rPr>
                        <a:t>9-Instancias, procedimientos y mecanismos para resolver reclamaciones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effectLst/>
                        <a:latin typeface="Calibri"/>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effectLst/>
                        <a:latin typeface="Calibri"/>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effectLst/>
                        <a:latin typeface="Calibri"/>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dirty="0">
                        <a:effectLst/>
                        <a:latin typeface="Calibri"/>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624913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1373850871"/>
              </p:ext>
            </p:extLst>
          </p:nvPr>
        </p:nvGraphicFramePr>
        <p:xfrm>
          <a:off x="457200" y="620689"/>
          <a:ext cx="8229600" cy="288031"/>
        </p:xfrm>
        <a:graphic>
          <a:graphicData uri="http://schemas.openxmlformats.org/drawingml/2006/table">
            <a:tbl>
              <a:tblPr firstRow="1" firstCol="1" bandRow="1"/>
              <a:tblGrid>
                <a:gridCol w="3304120"/>
                <a:gridCol w="1023299"/>
                <a:gridCol w="977819"/>
                <a:gridCol w="977819"/>
                <a:gridCol w="1946543"/>
              </a:tblGrid>
              <a:tr h="288031">
                <a:tc>
                  <a:txBody>
                    <a:bodyPr/>
                    <a:lstStyle/>
                    <a:p>
                      <a:pPr algn="l">
                        <a:lnSpc>
                          <a:spcPct val="115000"/>
                        </a:lnSpc>
                        <a:spcAft>
                          <a:spcPts val="0"/>
                        </a:spcAft>
                      </a:pPr>
                      <a:r>
                        <a:rPr lang="es-ES" sz="1000" dirty="0">
                          <a:effectLst/>
                          <a:latin typeface="Calibri"/>
                          <a:ea typeface="Calibri"/>
                          <a:cs typeface="Times New Roman"/>
                        </a:rPr>
                        <a:t>10-Mecanismos de participación de la comunidad </a:t>
                      </a: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effectLst/>
                        <a:latin typeface="Calibri"/>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effectLst/>
                        <a:latin typeface="Calibri"/>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a:effectLst/>
                        <a:latin typeface="Calibri"/>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s-ES" sz="1000" dirty="0">
                        <a:effectLst/>
                        <a:latin typeface="Calibri"/>
                      </a:endParaRPr>
                    </a:p>
                  </a:txBody>
                  <a:tcPr marL="9664" marR="9664" marT="9664"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2 Tabla"/>
          <p:cNvGraphicFramePr>
            <a:graphicFrameLocks noGrp="1"/>
          </p:cNvGraphicFramePr>
          <p:nvPr>
            <p:extLst>
              <p:ext uri="{D42A27DB-BD31-4B8C-83A1-F6EECF244321}">
                <p14:modId xmlns:p14="http://schemas.microsoft.com/office/powerpoint/2010/main" val="3663696175"/>
              </p:ext>
            </p:extLst>
          </p:nvPr>
        </p:nvGraphicFramePr>
        <p:xfrm>
          <a:off x="683568" y="1268760"/>
          <a:ext cx="7776865" cy="4782924"/>
        </p:xfrm>
        <a:graphic>
          <a:graphicData uri="http://schemas.openxmlformats.org/drawingml/2006/table">
            <a:tbl>
              <a:tblPr firstRow="1" firstCol="1" bandRow="1"/>
              <a:tblGrid>
                <a:gridCol w="3183962"/>
                <a:gridCol w="1033891"/>
                <a:gridCol w="917842"/>
                <a:gridCol w="917842"/>
                <a:gridCol w="1723328"/>
              </a:tblGrid>
              <a:tr h="395736">
                <a:tc gridSpan="5">
                  <a:txBody>
                    <a:bodyPr/>
                    <a:lstStyle/>
                    <a:p>
                      <a:pPr>
                        <a:lnSpc>
                          <a:spcPct val="115000"/>
                        </a:lnSpc>
                        <a:spcAft>
                          <a:spcPts val="0"/>
                        </a:spcAft>
                      </a:pPr>
                      <a:r>
                        <a:rPr lang="es-ES" sz="900" b="1" dirty="0">
                          <a:effectLst/>
                          <a:latin typeface="Arial"/>
                          <a:ea typeface="Calibri"/>
                          <a:cs typeface="Times New Roman"/>
                        </a:rPr>
                        <a:t>Seguimiento al  Sistema Institucional de Evaluación de los Estudiantes en los  Establecimientos Educativos  oficiales de los Municipios no certificados  del Departamento con base en el Decreto 1290 de 2009</a:t>
                      </a:r>
                      <a:r>
                        <a:rPr lang="es-ES" sz="900" dirty="0">
                          <a:effectLst/>
                          <a:latin typeface="Arial"/>
                          <a:ea typeface="Calibri"/>
                          <a:cs typeface="Times New Roman"/>
                        </a:rPr>
                        <a:t> </a:t>
                      </a:r>
                      <a:endParaRPr lang="es-ES" sz="900" dirty="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93533">
                <a:tc>
                  <a:txBody>
                    <a:bodyPr/>
                    <a:lstStyle/>
                    <a:p>
                      <a:pPr>
                        <a:lnSpc>
                          <a:spcPct val="115000"/>
                        </a:lnSpc>
                        <a:spcAft>
                          <a:spcPts val="0"/>
                        </a:spcAft>
                      </a:pPr>
                      <a:r>
                        <a:rPr lang="es-ES" sz="900" b="1">
                          <a:effectLst/>
                          <a:latin typeface="Arial"/>
                          <a:ea typeface="Calibri"/>
                          <a:cs typeface="Times New Roman"/>
                        </a:rPr>
                        <a:t> Nombre del Establecimiento Educativo</a:t>
                      </a:r>
                      <a:r>
                        <a:rPr lang="es-ES" sz="900">
                          <a:effectLst/>
                          <a:latin typeface="Arial"/>
                          <a:ea typeface="Calibri"/>
                          <a:cs typeface="Times New Roman"/>
                        </a:rPr>
                        <a:t> </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nSpc>
                          <a:spcPct val="115000"/>
                        </a:lnSpc>
                        <a:spcAft>
                          <a:spcPts val="0"/>
                        </a:spcAft>
                      </a:pPr>
                      <a:r>
                        <a:rPr lang="es-ES" sz="900">
                          <a:effectLst/>
                          <a:latin typeface="Arial"/>
                          <a:ea typeface="Calibri"/>
                          <a:cs typeface="Times New Roman"/>
                        </a:rPr>
                        <a:t>  </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r>
              <a:tr h="193533">
                <a:tc>
                  <a:txBody>
                    <a:bodyPr/>
                    <a:lstStyle/>
                    <a:p>
                      <a:pPr>
                        <a:lnSpc>
                          <a:spcPct val="115000"/>
                        </a:lnSpc>
                        <a:spcAft>
                          <a:spcPts val="0"/>
                        </a:spcAft>
                      </a:pPr>
                      <a:r>
                        <a:rPr lang="es-ES" sz="900" b="1">
                          <a:effectLst/>
                          <a:latin typeface="Arial"/>
                          <a:ea typeface="Calibri"/>
                          <a:cs typeface="Times New Roman"/>
                        </a:rPr>
                        <a:t>Municipio </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nSpc>
                          <a:spcPct val="115000"/>
                        </a:lnSpc>
                        <a:spcAft>
                          <a:spcPts val="0"/>
                        </a:spcAft>
                      </a:pPr>
                      <a:r>
                        <a:rPr lang="es-ES" sz="900">
                          <a:effectLst/>
                          <a:latin typeface="Arial"/>
                          <a:ea typeface="Calibri"/>
                          <a:cs typeface="Times New Roman"/>
                        </a:rPr>
                        <a:t>  </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r>
              <a:tr h="193533">
                <a:tc>
                  <a:txBody>
                    <a:bodyPr/>
                    <a:lstStyle/>
                    <a:p>
                      <a:pPr>
                        <a:lnSpc>
                          <a:spcPct val="115000"/>
                        </a:lnSpc>
                        <a:spcAft>
                          <a:spcPts val="0"/>
                        </a:spcAft>
                      </a:pPr>
                      <a:r>
                        <a:rPr lang="es-ES" sz="900" b="1">
                          <a:effectLst/>
                          <a:latin typeface="Arial"/>
                          <a:ea typeface="Calibri"/>
                          <a:cs typeface="Times New Roman"/>
                        </a:rPr>
                        <a:t>Fecha</a:t>
                      </a:r>
                      <a:r>
                        <a:rPr lang="es-ES" sz="900">
                          <a:effectLst/>
                          <a:latin typeface="Arial"/>
                          <a:ea typeface="Calibri"/>
                          <a:cs typeface="Times New Roman"/>
                        </a:rPr>
                        <a:t> </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nSpc>
                          <a:spcPct val="115000"/>
                        </a:lnSpc>
                        <a:spcAft>
                          <a:spcPts val="0"/>
                        </a:spcAft>
                      </a:pPr>
                      <a:r>
                        <a:rPr lang="es-ES" sz="900">
                          <a:effectLst/>
                          <a:latin typeface="Arial"/>
                          <a:ea typeface="Calibri"/>
                          <a:cs typeface="Times New Roman"/>
                        </a:rPr>
                        <a:t>  </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r>
              <a:tr h="377617">
                <a:tc>
                  <a:txBody>
                    <a:bodyPr/>
                    <a:lstStyle/>
                    <a:p>
                      <a:pPr>
                        <a:lnSpc>
                          <a:spcPct val="115000"/>
                        </a:lnSpc>
                        <a:spcAft>
                          <a:spcPts val="0"/>
                        </a:spcAft>
                      </a:pPr>
                      <a:r>
                        <a:rPr lang="es-ES" sz="900" b="1">
                          <a:effectLst/>
                          <a:latin typeface="Arial"/>
                          <a:ea typeface="Calibri"/>
                          <a:cs typeface="Times New Roman"/>
                        </a:rPr>
                        <a:t>Elementos que constituyen el SIE – Art. 11</a:t>
                      </a:r>
                      <a:r>
                        <a:rPr lang="es-ES" sz="900">
                          <a:effectLst/>
                          <a:latin typeface="Arial"/>
                          <a:ea typeface="Calibri"/>
                          <a:cs typeface="Times New Roman"/>
                        </a:rPr>
                        <a:t> </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b="1">
                          <a:effectLst/>
                          <a:latin typeface="Arial"/>
                          <a:ea typeface="Calibri"/>
                          <a:cs typeface="Times New Roman"/>
                        </a:rPr>
                        <a:t>AVANCE EN %</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b="1">
                          <a:effectLst/>
                          <a:latin typeface="Arial"/>
                          <a:ea typeface="Calibri"/>
                          <a:cs typeface="Times New Roman"/>
                        </a:rPr>
                        <a:t>LOGROS</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b="1">
                          <a:effectLst/>
                          <a:latin typeface="Arial"/>
                          <a:ea typeface="Calibri"/>
                          <a:cs typeface="Times New Roman"/>
                        </a:rPr>
                        <a:t>DIFICULTADES</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900" b="1">
                          <a:effectLst/>
                          <a:latin typeface="Arial"/>
                          <a:ea typeface="Calibri"/>
                          <a:cs typeface="Times New Roman"/>
                        </a:rPr>
                        <a:t>EVIDENCIAS</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1701">
                <a:tc>
                  <a:txBody>
                    <a:bodyPr/>
                    <a:lstStyle/>
                    <a:p>
                      <a:pPr algn="just">
                        <a:lnSpc>
                          <a:spcPct val="115000"/>
                        </a:lnSpc>
                        <a:spcAft>
                          <a:spcPts val="0"/>
                        </a:spcAft>
                      </a:pPr>
                      <a:r>
                        <a:rPr lang="es-CO" sz="900">
                          <a:effectLst/>
                          <a:latin typeface="Arial"/>
                          <a:ea typeface="Calibri"/>
                          <a:cs typeface="Times New Roman"/>
                        </a:rPr>
                        <a:t>1.</a:t>
                      </a:r>
                      <a:r>
                        <a:rPr lang="es-ES" sz="900">
                          <a:effectLst/>
                          <a:latin typeface="Arial"/>
                          <a:ea typeface="Calibri"/>
                          <a:cs typeface="Times New Roman"/>
                        </a:rPr>
                        <a:t> Definió, adopto  y divulgo  el sistema institucional de evaluación de estudiantes, después de su aprobación por el consejo académico. </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900">
                        <a:effectLst/>
                        <a:latin typeface="Calibri"/>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900">
                        <a:effectLst/>
                        <a:latin typeface="Calibri"/>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900">
                        <a:effectLst/>
                        <a:latin typeface="Calibri"/>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900">
                        <a:effectLst/>
                        <a:latin typeface="Calibri"/>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ct val="115000"/>
                        </a:lnSpc>
                        <a:spcAft>
                          <a:spcPts val="0"/>
                        </a:spcAft>
                      </a:pPr>
                      <a:r>
                        <a:rPr lang="es-ES" sz="900" dirty="0">
                          <a:effectLst/>
                          <a:latin typeface="Arial"/>
                          <a:ea typeface="Calibri"/>
                          <a:cs typeface="Times New Roman"/>
                        </a:rPr>
                        <a:t>2. Incorporó  en el proyecto educativo institucional los criterios, procesos y procedimientos de evaluación; estrategias para la superación de debilidades y promoción de los estudiantes, definidos por el consejo directivo. </a:t>
                      </a:r>
                      <a:endParaRPr lang="es-ES" sz="900" dirty="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900" dirty="0">
                        <a:effectLst/>
                        <a:latin typeface="Calibri"/>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900">
                          <a:effectLst/>
                          <a:latin typeface="Arial"/>
                          <a:ea typeface="Calibri"/>
                          <a:cs typeface="Times New Roman"/>
                        </a:rPr>
                        <a:t>  </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900">
                          <a:effectLst/>
                          <a:latin typeface="Arial"/>
                          <a:ea typeface="Calibri"/>
                          <a:cs typeface="Times New Roman"/>
                        </a:rPr>
                        <a:t>  </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900" dirty="0">
                          <a:effectLst/>
                          <a:latin typeface="Arial"/>
                          <a:ea typeface="Calibri"/>
                          <a:cs typeface="Times New Roman"/>
                        </a:rPr>
                        <a:t>  </a:t>
                      </a:r>
                      <a:endParaRPr lang="es-ES" sz="900" dirty="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13953">
                <a:tc>
                  <a:txBody>
                    <a:bodyPr/>
                    <a:lstStyle/>
                    <a:p>
                      <a:pPr algn="just">
                        <a:lnSpc>
                          <a:spcPct val="115000"/>
                        </a:lnSpc>
                        <a:spcAft>
                          <a:spcPts val="0"/>
                        </a:spcAft>
                      </a:pPr>
                      <a:r>
                        <a:rPr lang="es-ES" sz="900">
                          <a:effectLst/>
                          <a:latin typeface="Arial"/>
                          <a:ea typeface="Calibri"/>
                          <a:cs typeface="Times New Roman"/>
                        </a:rPr>
                        <a:t>3. Realización de reuniones con  docentes y directivos docentes para analizar, diseñar e implementar estrategias permanentes de evaluación y de apoyo para la superación de debilidades de los estudiantes y dar recomendaciones a estudiantes, padres de familia y docentes. </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900" dirty="0">
                          <a:effectLst/>
                          <a:latin typeface="Arial"/>
                          <a:ea typeface="Calibri"/>
                          <a:cs typeface="Times New Roman"/>
                        </a:rPr>
                        <a:t>  </a:t>
                      </a:r>
                      <a:endParaRPr lang="es-ES" sz="900" dirty="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900" dirty="0">
                          <a:effectLst/>
                          <a:latin typeface="Arial"/>
                          <a:ea typeface="Calibri"/>
                          <a:cs typeface="Times New Roman"/>
                        </a:rPr>
                        <a:t>  </a:t>
                      </a:r>
                      <a:endParaRPr lang="es-ES" sz="900" dirty="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900">
                          <a:effectLst/>
                          <a:latin typeface="Arial"/>
                          <a:ea typeface="Calibri"/>
                          <a:cs typeface="Times New Roman"/>
                        </a:rPr>
                        <a:t>  </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900">
                          <a:effectLst/>
                          <a:latin typeface="Arial"/>
                          <a:ea typeface="Calibri"/>
                          <a:cs typeface="Times New Roman"/>
                        </a:rPr>
                        <a:t>  </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13953">
                <a:tc>
                  <a:txBody>
                    <a:bodyPr/>
                    <a:lstStyle/>
                    <a:p>
                      <a:pPr>
                        <a:lnSpc>
                          <a:spcPct val="115000"/>
                        </a:lnSpc>
                        <a:spcAft>
                          <a:spcPts val="0"/>
                        </a:spcAft>
                      </a:pPr>
                      <a:r>
                        <a:rPr lang="es-ES" sz="900">
                          <a:effectLst/>
                          <a:latin typeface="Arial"/>
                          <a:ea typeface="Calibri"/>
                          <a:cs typeface="Times New Roman"/>
                        </a:rPr>
                        <a:t> 4. Promueve y mantiene la interlocución con los padres de familia y el estudiante, con el fin de presentar los informes periódicos de evaluación, el plan de actividades de apoyo para la superación de las debilidades, y acordar los compromisos por parte de todos los involucrados. </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900">
                          <a:effectLst/>
                          <a:latin typeface="Arial"/>
                          <a:ea typeface="Calibri"/>
                          <a:cs typeface="Times New Roman"/>
                        </a:rPr>
                        <a:t>  </a:t>
                      </a:r>
                      <a:endParaRPr lang="es-ES" sz="900">
                        <a:effectLst/>
                        <a:latin typeface="Calibri"/>
                        <a:ea typeface="Calibri"/>
                        <a:cs typeface="Times New Roman"/>
                      </a:endParaRPr>
                    </a:p>
                    <a:p>
                      <a:pPr>
                        <a:lnSpc>
                          <a:spcPct val="115000"/>
                        </a:lnSpc>
                        <a:spcAft>
                          <a:spcPts val="0"/>
                        </a:spcAft>
                      </a:pPr>
                      <a:r>
                        <a:rPr lang="es-CO" sz="900">
                          <a:effectLst/>
                          <a:latin typeface="Arial"/>
                          <a:ea typeface="Calibri"/>
                          <a:cs typeface="Times New Roman"/>
                        </a:rPr>
                        <a:t> </a:t>
                      </a:r>
                      <a:endParaRPr lang="es-ES" sz="900">
                        <a:effectLst/>
                        <a:latin typeface="Calibri"/>
                        <a:ea typeface="Calibri"/>
                        <a:cs typeface="Times New Roman"/>
                      </a:endParaRPr>
                    </a:p>
                    <a:p>
                      <a:pPr>
                        <a:lnSpc>
                          <a:spcPct val="115000"/>
                        </a:lnSpc>
                        <a:spcAft>
                          <a:spcPts val="0"/>
                        </a:spcAft>
                      </a:pPr>
                      <a:r>
                        <a:rPr lang="es-CO" sz="900">
                          <a:effectLst/>
                          <a:latin typeface="Arial"/>
                          <a:ea typeface="Calibri"/>
                          <a:cs typeface="Times New Roman"/>
                        </a:rPr>
                        <a:t> </a:t>
                      </a:r>
                      <a:endParaRPr lang="es-ES" sz="900">
                        <a:effectLst/>
                        <a:latin typeface="Calibri"/>
                        <a:ea typeface="Calibri"/>
                        <a:cs typeface="Times New Roman"/>
                      </a:endParaRPr>
                    </a:p>
                    <a:p>
                      <a:pPr>
                        <a:lnSpc>
                          <a:spcPct val="115000"/>
                        </a:lnSpc>
                        <a:spcAft>
                          <a:spcPts val="0"/>
                        </a:spcAft>
                      </a:pPr>
                      <a:r>
                        <a:rPr lang="es-CO" sz="900">
                          <a:effectLst/>
                          <a:latin typeface="Arial"/>
                          <a:ea typeface="Calibri"/>
                          <a:cs typeface="Times New Roman"/>
                        </a:rPr>
                        <a:t> </a:t>
                      </a:r>
                      <a:endParaRPr lang="es-ES" sz="900">
                        <a:effectLst/>
                        <a:latin typeface="Calibri"/>
                        <a:ea typeface="Calibri"/>
                        <a:cs typeface="Times New Roman"/>
                      </a:endParaRPr>
                    </a:p>
                    <a:p>
                      <a:pPr>
                        <a:lnSpc>
                          <a:spcPct val="115000"/>
                        </a:lnSpc>
                        <a:spcAft>
                          <a:spcPts val="0"/>
                        </a:spcAft>
                      </a:pPr>
                      <a:r>
                        <a:rPr lang="es-CO" sz="900">
                          <a:effectLst/>
                          <a:latin typeface="Arial"/>
                          <a:ea typeface="Calibri"/>
                          <a:cs typeface="Times New Roman"/>
                        </a:rPr>
                        <a:t> </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900">
                          <a:effectLst/>
                          <a:latin typeface="Arial"/>
                          <a:ea typeface="Calibri"/>
                          <a:cs typeface="Times New Roman"/>
                        </a:rPr>
                        <a:t>  </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900">
                          <a:effectLst/>
                          <a:latin typeface="Arial"/>
                          <a:ea typeface="Calibri"/>
                          <a:cs typeface="Times New Roman"/>
                        </a:rPr>
                        <a:t>  </a:t>
                      </a:r>
                      <a:endParaRPr lang="es-ES" sz="90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S" sz="900" dirty="0">
                          <a:effectLst/>
                          <a:latin typeface="Arial"/>
                          <a:ea typeface="Calibri"/>
                          <a:cs typeface="Times New Roman"/>
                        </a:rPr>
                        <a:t>  </a:t>
                      </a:r>
                      <a:endParaRPr lang="es-ES" sz="900" dirty="0">
                        <a:effectLst/>
                        <a:latin typeface="Calibri"/>
                        <a:ea typeface="Calibri"/>
                        <a:cs typeface="Times New Roman"/>
                      </a:endParaRPr>
                    </a:p>
                  </a:txBody>
                  <a:tcPr marL="8429" marR="8429" marT="842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926247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187624" y="889844"/>
            <a:ext cx="5670376" cy="5355312"/>
          </a:xfrm>
          <a:prstGeom prst="rect">
            <a:avLst/>
          </a:prstGeom>
        </p:spPr>
        <p:txBody>
          <a:bodyPr wrap="square">
            <a:spAutoFit/>
          </a:bodyPr>
          <a:lstStyle/>
          <a:p>
            <a:r>
              <a:rPr lang="es-ES" b="1" dirty="0"/>
              <a:t>ÍNDICE DE CONTENIDO TEMÁTICO</a:t>
            </a:r>
            <a:endParaRPr lang="es-ES" dirty="0"/>
          </a:p>
          <a:p>
            <a:r>
              <a:rPr lang="es-ES" dirty="0"/>
              <a:t> </a:t>
            </a:r>
          </a:p>
          <a:p>
            <a:r>
              <a:rPr lang="es-ES" dirty="0"/>
              <a:t>INTRODUCCION</a:t>
            </a:r>
          </a:p>
          <a:p>
            <a:r>
              <a:rPr lang="es-ES" dirty="0"/>
              <a:t> </a:t>
            </a:r>
          </a:p>
          <a:p>
            <a:r>
              <a:rPr lang="es-ES" dirty="0"/>
              <a:t>1. JUSTIFICACIÓN</a:t>
            </a:r>
          </a:p>
          <a:p>
            <a:r>
              <a:rPr lang="es-ES" dirty="0"/>
              <a:t>2. COMPONENTE CONCEPTUAL</a:t>
            </a:r>
          </a:p>
          <a:p>
            <a:r>
              <a:rPr lang="es-ES" dirty="0"/>
              <a:t>2.1 Identificación de la Institución</a:t>
            </a:r>
          </a:p>
          <a:p>
            <a:r>
              <a:rPr lang="es-ES" dirty="0"/>
              <a:t>2.2 Reseña Histórica</a:t>
            </a:r>
          </a:p>
          <a:p>
            <a:r>
              <a:rPr lang="es-ES" dirty="0"/>
              <a:t>2.3 Diagnóstico</a:t>
            </a:r>
          </a:p>
          <a:p>
            <a:r>
              <a:rPr lang="es-ES" dirty="0"/>
              <a:t>2.4 Símbolos de la institución</a:t>
            </a:r>
          </a:p>
          <a:p>
            <a:r>
              <a:rPr lang="es-ES" dirty="0"/>
              <a:t>2.4.1 El Escudo</a:t>
            </a:r>
          </a:p>
          <a:p>
            <a:r>
              <a:rPr lang="es-ES" dirty="0"/>
              <a:t>2.4.2 La Bandera</a:t>
            </a:r>
          </a:p>
          <a:p>
            <a:r>
              <a:rPr lang="es-ES" dirty="0"/>
              <a:t>2.4.3 El Himno</a:t>
            </a:r>
          </a:p>
          <a:p>
            <a:r>
              <a:rPr lang="es-ES" dirty="0">
                <a:solidFill>
                  <a:srgbClr val="FF0000"/>
                </a:solidFill>
              </a:rPr>
              <a:t>2.4.5 Organigrama  institucional</a:t>
            </a:r>
          </a:p>
          <a:p>
            <a:r>
              <a:rPr lang="es-ES" dirty="0"/>
              <a:t>2.5 Objetivos institucionales</a:t>
            </a:r>
          </a:p>
          <a:p>
            <a:r>
              <a:rPr lang="es-ES" dirty="0"/>
              <a:t>2.5.1 Objetivo general</a:t>
            </a:r>
          </a:p>
          <a:p>
            <a:r>
              <a:rPr lang="es-ES" dirty="0"/>
              <a:t>2.5.2 Objetivos específicos</a:t>
            </a:r>
          </a:p>
          <a:p>
            <a:r>
              <a:rPr lang="es-ES" dirty="0"/>
              <a:t> </a:t>
            </a:r>
            <a:endParaRPr lang="es-ES" dirty="0" smtClean="0"/>
          </a:p>
          <a:p>
            <a:endParaRPr lang="es-ES_tradnl" dirty="0"/>
          </a:p>
        </p:txBody>
      </p:sp>
    </p:spTree>
    <p:extLst>
      <p:ext uri="{BB962C8B-B14F-4D97-AF65-F5344CB8AC3E}">
        <p14:creationId xmlns:p14="http://schemas.microsoft.com/office/powerpoint/2010/main" val="2962170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43608" y="404664"/>
            <a:ext cx="5814392" cy="6186309"/>
          </a:xfrm>
          <a:prstGeom prst="rect">
            <a:avLst/>
          </a:prstGeom>
        </p:spPr>
        <p:txBody>
          <a:bodyPr wrap="square">
            <a:spAutoFit/>
          </a:bodyPr>
          <a:lstStyle/>
          <a:p>
            <a:r>
              <a:rPr lang="es-ES" dirty="0"/>
              <a:t>3. COMPONENTES TEOLOGICOS</a:t>
            </a:r>
          </a:p>
          <a:p>
            <a:pPr lvl="1"/>
            <a:r>
              <a:rPr lang="es-ES" dirty="0"/>
              <a:t>HORIZONTE INSTITUCIONAL</a:t>
            </a:r>
            <a:endParaRPr lang="es-ES" sz="2000" dirty="0"/>
          </a:p>
          <a:p>
            <a:r>
              <a:rPr lang="es-ES" dirty="0"/>
              <a:t>3.1.1 Misión</a:t>
            </a:r>
          </a:p>
          <a:p>
            <a:r>
              <a:rPr lang="es-ES" dirty="0"/>
              <a:t>3.1.2 Visión</a:t>
            </a:r>
          </a:p>
          <a:p>
            <a:r>
              <a:rPr lang="es-ES" dirty="0"/>
              <a:t>3.1.3 Principios y Valores  de la Institución </a:t>
            </a:r>
          </a:p>
          <a:p>
            <a:r>
              <a:rPr lang="es-ES" dirty="0"/>
              <a:t>3.1.4 Filosofía</a:t>
            </a:r>
          </a:p>
          <a:p>
            <a:r>
              <a:rPr lang="es-ES" dirty="0"/>
              <a:t>3.1.5 perfiles </a:t>
            </a:r>
          </a:p>
          <a:p>
            <a:r>
              <a:rPr lang="es-ES" dirty="0"/>
              <a:t>3.1.5.1 Perfil del Directivo Docente</a:t>
            </a:r>
          </a:p>
          <a:p>
            <a:r>
              <a:rPr lang="es-ES" dirty="0"/>
              <a:t>3.1.5.2 Perfil del Docente</a:t>
            </a:r>
          </a:p>
          <a:p>
            <a:r>
              <a:rPr lang="es-ES" dirty="0"/>
              <a:t>3.1.5.3 Perfil del Padre de Familia</a:t>
            </a:r>
          </a:p>
          <a:p>
            <a:r>
              <a:rPr lang="es-ES" dirty="0"/>
              <a:t>3.1.5.4 Perfil del </a:t>
            </a:r>
            <a:r>
              <a:rPr lang="es-ES" dirty="0" smtClean="0"/>
              <a:t>Estudiante</a:t>
            </a:r>
          </a:p>
          <a:p>
            <a:r>
              <a:rPr lang="es-ES" dirty="0"/>
              <a:t>4. FINES DE LA EDUCACIÓN</a:t>
            </a:r>
          </a:p>
          <a:p>
            <a:r>
              <a:rPr lang="es-ES" dirty="0"/>
              <a:t>4.1 Objetivos comunes de todos los niveles</a:t>
            </a:r>
          </a:p>
          <a:p>
            <a:r>
              <a:rPr lang="es-ES" dirty="0"/>
              <a:t>4.2 Metas </a:t>
            </a:r>
          </a:p>
          <a:p>
            <a:r>
              <a:rPr lang="es-ES" dirty="0"/>
              <a:t>4.3 Conceptualización del PEI</a:t>
            </a:r>
          </a:p>
          <a:p>
            <a:r>
              <a:rPr lang="es-ES" dirty="0"/>
              <a:t>4.4 Estrategias pedagógicas para el año escolar</a:t>
            </a:r>
          </a:p>
          <a:p>
            <a:r>
              <a:rPr lang="es-ES" dirty="0"/>
              <a:t>4.5 Logros curriculares Institucionales</a:t>
            </a:r>
          </a:p>
          <a:p>
            <a:r>
              <a:rPr lang="es-ES" dirty="0"/>
              <a:t>4.6 Énfasis que lo identifica</a:t>
            </a:r>
          </a:p>
          <a:p>
            <a:r>
              <a:rPr lang="es-ES" dirty="0"/>
              <a:t>4.7  (estándares curriculares)</a:t>
            </a:r>
          </a:p>
          <a:p>
            <a:r>
              <a:rPr lang="es-ES" dirty="0"/>
              <a:t>4.8 (competencias)</a:t>
            </a:r>
          </a:p>
          <a:p>
            <a:endParaRPr lang="es-ES" dirty="0"/>
          </a:p>
          <a:p>
            <a:r>
              <a:rPr lang="es-ES" dirty="0"/>
              <a:t> </a:t>
            </a:r>
          </a:p>
        </p:txBody>
      </p:sp>
    </p:spTree>
    <p:extLst>
      <p:ext uri="{BB962C8B-B14F-4D97-AF65-F5344CB8AC3E}">
        <p14:creationId xmlns:p14="http://schemas.microsoft.com/office/powerpoint/2010/main" val="1277551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87624" y="58847"/>
            <a:ext cx="6552728" cy="5909310"/>
          </a:xfrm>
          <a:prstGeom prst="rect">
            <a:avLst/>
          </a:prstGeom>
        </p:spPr>
        <p:txBody>
          <a:bodyPr wrap="square">
            <a:spAutoFit/>
          </a:bodyPr>
          <a:lstStyle/>
          <a:p>
            <a:r>
              <a:rPr lang="es-ES" dirty="0"/>
              <a:t>5</a:t>
            </a:r>
            <a:r>
              <a:rPr lang="es-ES" dirty="0">
                <a:solidFill>
                  <a:srgbClr val="FF0000"/>
                </a:solidFill>
              </a:rPr>
              <a:t>. FUNDAMENTOS</a:t>
            </a:r>
          </a:p>
          <a:p>
            <a:r>
              <a:rPr lang="es-ES" dirty="0">
                <a:solidFill>
                  <a:srgbClr val="FF0000"/>
                </a:solidFill>
              </a:rPr>
              <a:t>5.1. Fundamento Filosóficos y Epistemológico</a:t>
            </a:r>
          </a:p>
          <a:p>
            <a:r>
              <a:rPr lang="es-ES" dirty="0">
                <a:solidFill>
                  <a:srgbClr val="FF0000"/>
                </a:solidFill>
              </a:rPr>
              <a:t>5.2. Fundamento Conceptuales</a:t>
            </a:r>
          </a:p>
          <a:p>
            <a:r>
              <a:rPr lang="es-ES" dirty="0">
                <a:solidFill>
                  <a:srgbClr val="FF0000"/>
                </a:solidFill>
              </a:rPr>
              <a:t>5.4 Fundamento Religioso</a:t>
            </a:r>
          </a:p>
          <a:p>
            <a:r>
              <a:rPr lang="es-ES" dirty="0">
                <a:solidFill>
                  <a:srgbClr val="FF0000"/>
                </a:solidFill>
              </a:rPr>
              <a:t>5.5. Fundamento Sociológico</a:t>
            </a:r>
          </a:p>
          <a:p>
            <a:r>
              <a:rPr lang="es-ES" dirty="0">
                <a:solidFill>
                  <a:srgbClr val="FF0000"/>
                </a:solidFill>
              </a:rPr>
              <a:t>5.6 Fundamento Pedagógico</a:t>
            </a:r>
          </a:p>
          <a:p>
            <a:r>
              <a:rPr lang="es-ES" dirty="0">
                <a:solidFill>
                  <a:srgbClr val="FF0000"/>
                </a:solidFill>
              </a:rPr>
              <a:t>5.7. Fundamento legal</a:t>
            </a:r>
          </a:p>
          <a:p>
            <a:r>
              <a:rPr lang="es-ES" dirty="0"/>
              <a:t>6. GESTIÓN  DIRECTIVA Y ADMINISTRATIVA</a:t>
            </a:r>
          </a:p>
          <a:p>
            <a:r>
              <a:rPr lang="es-ES" dirty="0"/>
              <a:t>6.1. GOBIERNO ESCOLAR Y ORGANIZACIÓN INSTITUCIONAL</a:t>
            </a:r>
          </a:p>
          <a:p>
            <a:r>
              <a:rPr lang="es-ES" dirty="0"/>
              <a:t>6.1.1 consejo Directivo</a:t>
            </a:r>
          </a:p>
          <a:p>
            <a:r>
              <a:rPr lang="es-ES" dirty="0"/>
              <a:t>6.1.2  funciones del Consejo Directivo</a:t>
            </a:r>
          </a:p>
          <a:p>
            <a:r>
              <a:rPr lang="es-ES" dirty="0"/>
              <a:t>6.1.3 Consejo Académico</a:t>
            </a:r>
          </a:p>
          <a:p>
            <a:r>
              <a:rPr lang="es-ES" dirty="0">
                <a:solidFill>
                  <a:srgbClr val="FF0000"/>
                </a:solidFill>
              </a:rPr>
              <a:t>6.1.4 Funciones del Consejo Académico</a:t>
            </a:r>
          </a:p>
          <a:p>
            <a:r>
              <a:rPr lang="es-ES" dirty="0"/>
              <a:t>6.1.5 Personero de los educandos</a:t>
            </a:r>
          </a:p>
          <a:p>
            <a:r>
              <a:rPr lang="es-ES" dirty="0">
                <a:solidFill>
                  <a:srgbClr val="FF0000"/>
                </a:solidFill>
              </a:rPr>
              <a:t>6.1.6 Funciones del personero</a:t>
            </a:r>
          </a:p>
          <a:p>
            <a:r>
              <a:rPr lang="es-ES" dirty="0"/>
              <a:t>6.1.7 Consejo de los educandos</a:t>
            </a:r>
          </a:p>
          <a:p>
            <a:r>
              <a:rPr lang="es-ES" dirty="0">
                <a:solidFill>
                  <a:srgbClr val="FF0000"/>
                </a:solidFill>
              </a:rPr>
              <a:t>6.1.8 Funciones del Consejo de los Educandos </a:t>
            </a:r>
          </a:p>
          <a:p>
            <a:r>
              <a:rPr lang="es-ES" dirty="0"/>
              <a:t>6.1.9 Asociación de Padres de Familia</a:t>
            </a:r>
          </a:p>
          <a:p>
            <a:r>
              <a:rPr lang="es-ES" dirty="0">
                <a:solidFill>
                  <a:srgbClr val="FF0000"/>
                </a:solidFill>
              </a:rPr>
              <a:t>6.1.10  Funciones de la Asociación de padres de familias</a:t>
            </a:r>
          </a:p>
          <a:p>
            <a:r>
              <a:rPr lang="es-ES" dirty="0">
                <a:solidFill>
                  <a:srgbClr val="FF0000"/>
                </a:solidFill>
              </a:rPr>
              <a:t>6.1.11 Consejo de Padres de Familia</a:t>
            </a:r>
          </a:p>
          <a:p>
            <a:r>
              <a:rPr lang="es-ES" dirty="0">
                <a:solidFill>
                  <a:srgbClr val="FF0000"/>
                </a:solidFill>
              </a:rPr>
              <a:t>6.1.12 Funciones del Consejo de Padres de familia</a:t>
            </a:r>
          </a:p>
        </p:txBody>
      </p:sp>
    </p:spTree>
    <p:extLst>
      <p:ext uri="{BB962C8B-B14F-4D97-AF65-F5344CB8AC3E}">
        <p14:creationId xmlns:p14="http://schemas.microsoft.com/office/powerpoint/2010/main" val="3112414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43608" y="197346"/>
            <a:ext cx="6552728" cy="5632311"/>
          </a:xfrm>
          <a:prstGeom prst="rect">
            <a:avLst/>
          </a:prstGeom>
        </p:spPr>
        <p:txBody>
          <a:bodyPr wrap="square">
            <a:spAutoFit/>
          </a:bodyPr>
          <a:lstStyle/>
          <a:p>
            <a:r>
              <a:rPr lang="es-ES" dirty="0">
                <a:solidFill>
                  <a:srgbClr val="FF0000"/>
                </a:solidFill>
              </a:rPr>
              <a:t>6.1.13 Reglamento para la elección de los diferentes representantes ante las distintas organizaciones Institucionales, que conformarán el Gobierno Escolar</a:t>
            </a:r>
            <a:r>
              <a:rPr lang="es-ES" dirty="0"/>
              <a:t>.</a:t>
            </a:r>
          </a:p>
          <a:p>
            <a:r>
              <a:rPr lang="es-ES" dirty="0"/>
              <a:t>6.1.13.1 Consejo Directivo</a:t>
            </a:r>
          </a:p>
          <a:p>
            <a:r>
              <a:rPr lang="es-ES" dirty="0"/>
              <a:t>6.1.13.2 Representante de los Padres de Familia</a:t>
            </a:r>
          </a:p>
          <a:p>
            <a:r>
              <a:rPr lang="es-ES" dirty="0"/>
              <a:t>6.1.13.3 Representante de los Estudiantes</a:t>
            </a:r>
          </a:p>
          <a:p>
            <a:r>
              <a:rPr lang="es-ES" dirty="0"/>
              <a:t>6.1.14 Comité de evaluación y Promoción</a:t>
            </a:r>
          </a:p>
          <a:p>
            <a:r>
              <a:rPr lang="pt-BR" dirty="0"/>
              <a:t> </a:t>
            </a:r>
            <a:endParaRPr lang="es-ES" dirty="0"/>
          </a:p>
          <a:p>
            <a:r>
              <a:rPr lang="pt-BR" dirty="0"/>
              <a:t> </a:t>
            </a:r>
            <a:endParaRPr lang="es-ES" dirty="0"/>
          </a:p>
          <a:p>
            <a:r>
              <a:rPr lang="pt-BR" dirty="0"/>
              <a:t>7. COMPONENTE PEDAGÓGICO</a:t>
            </a:r>
            <a:endParaRPr lang="es-ES" dirty="0"/>
          </a:p>
          <a:p>
            <a:r>
              <a:rPr lang="pt-BR" dirty="0"/>
              <a:t>7.1 </a:t>
            </a:r>
            <a:r>
              <a:rPr lang="pt-BR" dirty="0">
                <a:solidFill>
                  <a:srgbClr val="FF0000"/>
                </a:solidFill>
              </a:rPr>
              <a:t>Modelos Pedagógicos</a:t>
            </a:r>
            <a:endParaRPr lang="es-ES" dirty="0">
              <a:solidFill>
                <a:srgbClr val="FF0000"/>
              </a:solidFill>
            </a:endParaRPr>
          </a:p>
          <a:p>
            <a:r>
              <a:rPr lang="pt-BR" dirty="0">
                <a:solidFill>
                  <a:srgbClr val="FF0000"/>
                </a:solidFill>
              </a:rPr>
              <a:t>7.2 </a:t>
            </a:r>
            <a:r>
              <a:rPr lang="pt-BR" dirty="0" err="1">
                <a:solidFill>
                  <a:srgbClr val="FF0000"/>
                </a:solidFill>
              </a:rPr>
              <a:t>Orientaciones</a:t>
            </a:r>
            <a:r>
              <a:rPr lang="pt-BR" dirty="0">
                <a:solidFill>
                  <a:srgbClr val="FF0000"/>
                </a:solidFill>
              </a:rPr>
              <a:t> Metodológicas</a:t>
            </a:r>
            <a:endParaRPr lang="es-ES" dirty="0">
              <a:solidFill>
                <a:srgbClr val="FF0000"/>
              </a:solidFill>
            </a:endParaRPr>
          </a:p>
          <a:p>
            <a:r>
              <a:rPr lang="es-ES" dirty="0">
                <a:solidFill>
                  <a:srgbClr val="FF0000"/>
                </a:solidFill>
              </a:rPr>
              <a:t>7.3 Desarrollo de competencias</a:t>
            </a:r>
          </a:p>
          <a:p>
            <a:r>
              <a:rPr lang="es-ES" dirty="0">
                <a:solidFill>
                  <a:srgbClr val="FF0000"/>
                </a:solidFill>
              </a:rPr>
              <a:t>7.4 Evaluación</a:t>
            </a:r>
          </a:p>
          <a:p>
            <a:r>
              <a:rPr lang="es-ES" dirty="0"/>
              <a:t>7.5 implementación de Sistema de Evaluación Institucional SIE</a:t>
            </a:r>
          </a:p>
          <a:p>
            <a:r>
              <a:rPr lang="es-ES" dirty="0"/>
              <a:t>8. Planes de Estudio.</a:t>
            </a:r>
          </a:p>
          <a:p>
            <a:r>
              <a:rPr lang="es-ES" dirty="0"/>
              <a:t>Anexos </a:t>
            </a:r>
          </a:p>
          <a:p>
            <a:pPr lvl="0"/>
            <a:r>
              <a:rPr lang="es-ES" dirty="0"/>
              <a:t>Planes de Estudio.</a:t>
            </a:r>
          </a:p>
          <a:p>
            <a:pPr lvl="0"/>
            <a:r>
              <a:rPr lang="es-ES" dirty="0"/>
              <a:t>Manual de Convivencia.</a:t>
            </a:r>
          </a:p>
          <a:p>
            <a:r>
              <a:rPr lang="es-ES" dirty="0"/>
              <a:t>Proyectos pedagógicos de aula</a:t>
            </a:r>
          </a:p>
        </p:txBody>
      </p:sp>
    </p:spTree>
    <p:extLst>
      <p:ext uri="{BB962C8B-B14F-4D97-AF65-F5344CB8AC3E}">
        <p14:creationId xmlns:p14="http://schemas.microsoft.com/office/powerpoint/2010/main" val="16718871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692696"/>
            <a:ext cx="7416824" cy="3970318"/>
          </a:xfrm>
          <a:prstGeom prst="rect">
            <a:avLst/>
          </a:prstGeom>
        </p:spPr>
        <p:txBody>
          <a:bodyPr wrap="square">
            <a:spAutoFit/>
          </a:bodyPr>
          <a:lstStyle/>
          <a:p>
            <a:r>
              <a:rPr lang="es-CO" b="1" dirty="0"/>
              <a:t>2.5 OBJETIVOS INSTITUCIONALES </a:t>
            </a:r>
            <a:endParaRPr lang="es-ES" b="1" dirty="0"/>
          </a:p>
          <a:p>
            <a:r>
              <a:rPr lang="es-ES" b="1" dirty="0"/>
              <a:t> </a:t>
            </a:r>
            <a:endParaRPr lang="es-ES" dirty="0"/>
          </a:p>
          <a:p>
            <a:r>
              <a:rPr lang="es-ES" b="1" dirty="0"/>
              <a:t> </a:t>
            </a:r>
            <a:endParaRPr lang="es-ES" dirty="0"/>
          </a:p>
          <a:p>
            <a:r>
              <a:rPr lang="es-ES" b="1" dirty="0"/>
              <a:t>2.5.1 OBJETIVO GENERAL</a:t>
            </a:r>
            <a:endParaRPr lang="es-ES" dirty="0"/>
          </a:p>
          <a:p>
            <a:r>
              <a:rPr lang="es-ES" dirty="0"/>
              <a:t> </a:t>
            </a:r>
          </a:p>
          <a:p>
            <a:r>
              <a:rPr lang="es-ES" dirty="0"/>
              <a:t> </a:t>
            </a:r>
          </a:p>
          <a:p>
            <a:r>
              <a:rPr lang="es-ES" sz="2400" dirty="0"/>
              <a:t>Contribuir en la formación de los estudiantes a través del desarrollo de las competencias básicas, creando un ambiente apropiado de participación y de liderazgo que le permitan adquirir valores y sean capaces de responder a las necesidades, problemas ambientales del contexto; implementando los proyectos obligatorios Institucionales</a:t>
            </a:r>
            <a:r>
              <a:rPr lang="es-ES" dirty="0"/>
              <a:t>.</a:t>
            </a:r>
          </a:p>
        </p:txBody>
      </p:sp>
    </p:spTree>
    <p:extLst>
      <p:ext uri="{BB962C8B-B14F-4D97-AF65-F5344CB8AC3E}">
        <p14:creationId xmlns:p14="http://schemas.microsoft.com/office/powerpoint/2010/main" val="6507719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visión</a:t>
            </a:r>
            <a:endParaRPr lang="es-ES" dirty="0"/>
          </a:p>
        </p:txBody>
      </p:sp>
      <p:sp>
        <p:nvSpPr>
          <p:cNvPr id="3" name="2 Marcador de contenido"/>
          <p:cNvSpPr>
            <a:spLocks noGrp="1"/>
          </p:cNvSpPr>
          <p:nvPr>
            <p:ph idx="1"/>
          </p:nvPr>
        </p:nvSpPr>
        <p:spPr/>
        <p:txBody>
          <a:bodyPr/>
          <a:lstStyle/>
          <a:p>
            <a:pPr algn="just"/>
            <a:r>
              <a:rPr lang="es-ES_tradnl" dirty="0" smtClean="0"/>
              <a:t>La Institución educativa El Planchón hasta el 2016 garantiza el mejoramiento de la calidad educativa y la ampliación de cobertura, establecer los planes de mejoramiento  y programas curriculares encamonados a la búsqueda de la certificación Institucional</a:t>
            </a:r>
            <a:endParaRPr lang="es-ES" dirty="0"/>
          </a:p>
        </p:txBody>
      </p:sp>
    </p:spTree>
    <p:extLst>
      <p:ext uri="{BB962C8B-B14F-4D97-AF65-F5344CB8AC3E}">
        <p14:creationId xmlns:p14="http://schemas.microsoft.com/office/powerpoint/2010/main" val="1869258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Misión </a:t>
            </a:r>
            <a:endParaRPr lang="es-ES" dirty="0"/>
          </a:p>
        </p:txBody>
      </p:sp>
      <p:sp>
        <p:nvSpPr>
          <p:cNvPr id="3" name="2 Marcador de contenido"/>
          <p:cNvSpPr>
            <a:spLocks noGrp="1"/>
          </p:cNvSpPr>
          <p:nvPr>
            <p:ph idx="1"/>
          </p:nvPr>
        </p:nvSpPr>
        <p:spPr/>
        <p:txBody>
          <a:bodyPr/>
          <a:lstStyle/>
          <a:p>
            <a:pPr algn="just"/>
            <a:r>
              <a:rPr lang="es-ES_tradnl" dirty="0" smtClean="0"/>
              <a:t>Implementar alianzas estratégicas que permitan realizar acciones concertadas con los diferentes estamentos de la comunidad educativa. Para lograr el fortalecimiento en todo los aspectos integrales de la educación  en sus diferentes niveles, que nos conduzcan a la búsqueda del mejoramiento de su calidad, para el logro de la certificación Institucional </a:t>
            </a:r>
            <a:endParaRPr lang="es-ES" dirty="0"/>
          </a:p>
        </p:txBody>
      </p:sp>
    </p:spTree>
    <p:extLst>
      <p:ext uri="{BB962C8B-B14F-4D97-AF65-F5344CB8AC3E}">
        <p14:creationId xmlns:p14="http://schemas.microsoft.com/office/powerpoint/2010/main" val="1724631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79512" y="476672"/>
            <a:ext cx="8856984" cy="5909310"/>
          </a:xfrm>
          <a:prstGeom prst="rect">
            <a:avLst/>
          </a:prstGeom>
        </p:spPr>
        <p:txBody>
          <a:bodyPr wrap="square">
            <a:spAutoFit/>
          </a:bodyPr>
          <a:lstStyle/>
          <a:p>
            <a:r>
              <a:rPr lang="es-ES" b="1" dirty="0"/>
              <a:t>2.5.3 METAS</a:t>
            </a:r>
            <a:endParaRPr lang="es-ES" dirty="0"/>
          </a:p>
          <a:p>
            <a:r>
              <a:rPr lang="es-ES" b="1" dirty="0"/>
              <a:t> </a:t>
            </a:r>
            <a:endParaRPr lang="es-ES" dirty="0"/>
          </a:p>
          <a:p>
            <a:pPr lvl="0"/>
            <a:r>
              <a:rPr lang="es-ES" dirty="0"/>
              <a:t>Para los años 2013 al  2015 se contará con la Media Académica (grados 10º y 11º) en la Institución.</a:t>
            </a:r>
          </a:p>
          <a:p>
            <a:r>
              <a:rPr lang="es-ES" dirty="0"/>
              <a:t> </a:t>
            </a:r>
          </a:p>
          <a:p>
            <a:pPr lvl="0"/>
            <a:r>
              <a:rPr lang="es-ES" dirty="0"/>
              <a:t>Al finalizar el año 2015 se contará con el acondicionamiento de las sedes de la Institución Educativa el Planchón.</a:t>
            </a:r>
          </a:p>
          <a:p>
            <a:r>
              <a:rPr lang="es-ES" dirty="0"/>
              <a:t> </a:t>
            </a:r>
          </a:p>
          <a:p>
            <a:pPr lvl="0"/>
            <a:r>
              <a:rPr lang="es-ES" dirty="0"/>
              <a:t>Al finalizar el año 2015, la Institución debe contar con una estructura sistematizada que facilite el manejo de la información administrativa, presupuestal y contable de la Institución.</a:t>
            </a:r>
          </a:p>
          <a:p>
            <a:r>
              <a:rPr lang="es-ES" dirty="0"/>
              <a:t> </a:t>
            </a:r>
          </a:p>
          <a:p>
            <a:pPr lvl="0"/>
            <a:r>
              <a:rPr lang="es-ES" dirty="0"/>
              <a:t>Al finalizar el año 2015 el cuerpo docente contará una mayor integración con la comunidad permitiendo un mejor desarrollo de los procesos educativos.</a:t>
            </a:r>
          </a:p>
          <a:p>
            <a:r>
              <a:rPr lang="es-ES" dirty="0"/>
              <a:t> </a:t>
            </a:r>
          </a:p>
          <a:p>
            <a:pPr lvl="0"/>
            <a:r>
              <a:rPr lang="es-ES" dirty="0"/>
              <a:t>Al finalizar el año 2013, la parte administrativa debe tener organizada toda la información de la Institución.</a:t>
            </a:r>
          </a:p>
          <a:p>
            <a:r>
              <a:rPr lang="es-ES" dirty="0"/>
              <a:t> </a:t>
            </a:r>
          </a:p>
          <a:p>
            <a:pPr lvl="0"/>
            <a:r>
              <a:rPr lang="es-ES" dirty="0"/>
              <a:t>Que al año 2015, los estudiantes tendrán principios de comportamientos, valores que le permitan tener una mejor relación con la comunidad Educativa.</a:t>
            </a:r>
          </a:p>
          <a:p>
            <a:r>
              <a:rPr lang="es-ES" dirty="0"/>
              <a:t> </a:t>
            </a:r>
            <a:endParaRPr lang="es-ES" b="1" dirty="0"/>
          </a:p>
          <a:p>
            <a:r>
              <a:rPr lang="es-CO" dirty="0"/>
              <a:t> </a:t>
            </a:r>
            <a:endParaRPr lang="es-ES" b="1" dirty="0"/>
          </a:p>
        </p:txBody>
      </p:sp>
    </p:spTree>
    <p:extLst>
      <p:ext uri="{BB962C8B-B14F-4D97-AF65-F5344CB8AC3E}">
        <p14:creationId xmlns:p14="http://schemas.microsoft.com/office/powerpoint/2010/main" val="170275985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881</Words>
  <Application>Microsoft Office PowerPoint</Application>
  <PresentationFormat>Presentación en pantalla (4:3)</PresentationFormat>
  <Paragraphs>219</Paragraphs>
  <Slides>14</Slides>
  <Notes>1</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Tema de Office</vt:lpstr>
      <vt:lpstr> PROYECTO EDUCATIVO  INSTITUCIONAL P . E  . I .   </vt:lpstr>
      <vt:lpstr>Presentación de PowerPoint</vt:lpstr>
      <vt:lpstr>Presentación de PowerPoint</vt:lpstr>
      <vt:lpstr>Presentación de PowerPoint</vt:lpstr>
      <vt:lpstr>Presentación de PowerPoint</vt:lpstr>
      <vt:lpstr>Presentación de PowerPoint</vt:lpstr>
      <vt:lpstr>visión</vt:lpstr>
      <vt:lpstr>Misión </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GP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EDUCATIVO  INSTITUCIONAL P . E  . I .</dc:title>
  <dc:creator>Luisa</dc:creator>
  <cp:lastModifiedBy>Luisa</cp:lastModifiedBy>
  <cp:revision>6</cp:revision>
  <dcterms:created xsi:type="dcterms:W3CDTF">2013-09-17T00:15:17Z</dcterms:created>
  <dcterms:modified xsi:type="dcterms:W3CDTF">2013-09-18T00:29:33Z</dcterms:modified>
</cp:coreProperties>
</file>